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495" r:id="rId2"/>
    <p:sldId id="612" r:id="rId3"/>
    <p:sldId id="613" r:id="rId4"/>
    <p:sldId id="610" r:id="rId5"/>
    <p:sldId id="611" r:id="rId6"/>
    <p:sldId id="615" r:id="rId7"/>
    <p:sldId id="619" r:id="rId8"/>
    <p:sldId id="588" r:id="rId9"/>
    <p:sldId id="616" r:id="rId10"/>
    <p:sldId id="617" r:id="rId11"/>
    <p:sldId id="618" r:id="rId12"/>
    <p:sldId id="620" r:id="rId13"/>
    <p:sldId id="621" r:id="rId14"/>
    <p:sldId id="622" r:id="rId15"/>
    <p:sldId id="624" r:id="rId16"/>
    <p:sldId id="625" r:id="rId17"/>
    <p:sldId id="627" r:id="rId18"/>
    <p:sldId id="626" r:id="rId19"/>
    <p:sldId id="628" r:id="rId20"/>
    <p:sldId id="629" r:id="rId21"/>
    <p:sldId id="631" r:id="rId22"/>
    <p:sldId id="630" r:id="rId23"/>
    <p:sldId id="632" r:id="rId24"/>
    <p:sldId id="633" r:id="rId25"/>
    <p:sldId id="634" r:id="rId26"/>
    <p:sldId id="4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E42F"/>
    <a:srgbClr val="DC4D41"/>
    <a:srgbClr val="FFFF00"/>
    <a:srgbClr val="4CD2E3"/>
    <a:srgbClr val="FFC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7741"/>
  </p:normalViewPr>
  <p:slideViewPr>
    <p:cSldViewPr snapToGrid="0" snapToObjects="1">
      <p:cViewPr varScale="1">
        <p:scale>
          <a:sx n="78" d="100"/>
          <a:sy n="78" d="100"/>
        </p:scale>
        <p:origin x="20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0B36-324D-1040-B497-EB12F0B0E05D}" type="datetimeFigureOut"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4CB89-4FF6-7749-8054-AA73E053C9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1bd7760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1bd7760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72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8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81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01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71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91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46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08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77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6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077ea43c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077ea43c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6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1bd7760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1bd7760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68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4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1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133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39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06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59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16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477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2974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0" r:id="rId5"/>
    <p:sldLayoutId id="214748367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 err="1"/>
              <a:t>图像滤镜</a:t>
            </a:r>
            <a:br>
              <a:rPr lang="en-US" dirty="0" err="1"/>
            </a:br>
            <a:endParaRPr dirty="0"/>
          </a:p>
        </p:txBody>
      </p:sp>
      <p:pic>
        <p:nvPicPr>
          <p:cNvPr id="5" name="Picture 4" descr="long_logo">
            <a:extLst>
              <a:ext uri="{FF2B5EF4-FFF2-40B4-BE49-F238E27FC236}">
                <a16:creationId xmlns:a16="http://schemas.microsoft.com/office/drawing/2014/main" id="{D7082FA4-023F-4A47-9496-5C807BF43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" y="368934"/>
            <a:ext cx="3517979" cy="9144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3884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623454" y="11668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>
                <a:solidFill>
                  <a:srgbClr val="F9EE98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 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cv2.imread(</a:t>
            </a:r>
            <a:r>
              <a:rPr lang="en-US" sz="2400">
                <a:solidFill>
                  <a:srgbClr val="8F9D6A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'paris.jpeg'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img_width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img.shape[</a:t>
            </a:r>
            <a:r>
              <a:rPr lang="en-US" sz="2400">
                <a:solidFill>
                  <a:srgbClr val="CF6A4C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img_height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img.shape[</a:t>
            </a:r>
            <a:r>
              <a:rPr lang="en-US" sz="2400">
                <a:solidFill>
                  <a:srgbClr val="CF6A4C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solidFill>
                  <a:srgbClr val="DAD08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(img_width</a:t>
            </a:r>
            <a:r>
              <a:rPr lang="en-US" sz="2400">
                <a:solidFill>
                  <a:srgbClr val="CC7832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img_height)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cv2.imshow("Demo", img)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cv2.waitKey(0)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0CAB8-69AD-42E1-C18B-B8EDABFB1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84" y="1537855"/>
            <a:ext cx="4883378" cy="3394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B97BE-937C-2A4C-7576-4C01D9017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418" y="5789749"/>
            <a:ext cx="9753600" cy="10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8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623453" y="1166842"/>
            <a:ext cx="104740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9EE98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 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cv2.imread(</a:t>
            </a:r>
            <a:r>
              <a:rPr lang="en-US" sz="2400">
                <a:solidFill>
                  <a:srgbClr val="8F9D6A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'paris.jpeg'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img_width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img.shape[</a:t>
            </a:r>
            <a:r>
              <a:rPr lang="en-US" sz="2400">
                <a:solidFill>
                  <a:srgbClr val="CF6A4C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img_height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img.shape[</a:t>
            </a:r>
            <a:r>
              <a:rPr lang="en-US" sz="2400">
                <a:solidFill>
                  <a:srgbClr val="CF6A4C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solidFill>
                  <a:srgbClr val="DAD08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(img_width</a:t>
            </a:r>
            <a:r>
              <a:rPr lang="en-US" sz="2400">
                <a:solidFill>
                  <a:srgbClr val="CC7832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img_height)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cv2.imshow("Demo", img)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cv2.waitKey(0)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k==27: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cv2.destroyAllWindows() #press Esc to close image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0CAB8-69AD-42E1-C18B-B8EDABFB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684" y="1537855"/>
            <a:ext cx="4883378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705096" y="1819985"/>
            <a:ext cx="104740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blue = img[100, 200,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green = img[100, 200,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 = img[100,200,2]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print(blue, green, red)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0CAB8-69AD-42E1-C18B-B8EDABFB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096348"/>
            <a:ext cx="5518562" cy="383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8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705096" y="1819985"/>
            <a:ext cx="104740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blue = img[100, 200,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green = img[100, 200,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 = img[100,200,2]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print(blue, green, red)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0CAB8-69AD-42E1-C18B-B8EDABFB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096348"/>
            <a:ext cx="5518562" cy="38358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F4B959-92ED-0E45-6AEB-4686832A43F0}"/>
              </a:ext>
            </a:extLst>
          </p:cNvPr>
          <p:cNvCxnSpPr/>
          <p:nvPr/>
        </p:nvCxnSpPr>
        <p:spPr>
          <a:xfrm>
            <a:off x="6096000" y="832757"/>
            <a:ext cx="5823857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073A3-0116-B836-BF33-96C8C4D2EC71}"/>
              </a:ext>
            </a:extLst>
          </p:cNvPr>
          <p:cNvCxnSpPr/>
          <p:nvPr/>
        </p:nvCxnSpPr>
        <p:spPr>
          <a:xfrm>
            <a:off x="6096000" y="803564"/>
            <a:ext cx="0" cy="49322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A555F0-ACE9-6182-B9AC-43D224162183}"/>
              </a:ext>
            </a:extLst>
          </p:cNvPr>
          <p:cNvSpPr txBox="1"/>
          <p:nvPr/>
        </p:nvSpPr>
        <p:spPr>
          <a:xfrm>
            <a:off x="5514109" y="618898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83DE0-6732-8086-A072-F1B395A512C8}"/>
              </a:ext>
            </a:extLst>
          </p:cNvPr>
          <p:cNvSpPr txBox="1"/>
          <p:nvPr/>
        </p:nvSpPr>
        <p:spPr>
          <a:xfrm>
            <a:off x="5514109" y="1865755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041AB-905F-8B0F-3F12-68B6635AB8DA}"/>
              </a:ext>
            </a:extLst>
          </p:cNvPr>
          <p:cNvSpPr txBox="1"/>
          <p:nvPr/>
        </p:nvSpPr>
        <p:spPr>
          <a:xfrm>
            <a:off x="8007928" y="309537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200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4FA804AA-90CB-1114-EFAB-4CF665F1151B}"/>
              </a:ext>
            </a:extLst>
          </p:cNvPr>
          <p:cNvSpPr/>
          <p:nvPr/>
        </p:nvSpPr>
        <p:spPr>
          <a:xfrm>
            <a:off x="8130145" y="2197691"/>
            <a:ext cx="584364" cy="8223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36039-7358-1BA8-6145-03B5E4BF2F19}"/>
              </a:ext>
            </a:extLst>
          </p:cNvPr>
          <p:cNvSpPr txBox="1"/>
          <p:nvPr/>
        </p:nvSpPr>
        <p:spPr>
          <a:xfrm>
            <a:off x="705096" y="4572000"/>
            <a:ext cx="37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</a:rPr>
              <a:t>121 80 55</a:t>
            </a:r>
          </a:p>
        </p:txBody>
      </p:sp>
    </p:spTree>
    <p:extLst>
      <p:ext uri="{BB962C8B-B14F-4D97-AF65-F5344CB8AC3E}">
        <p14:creationId xmlns:p14="http://schemas.microsoft.com/office/powerpoint/2010/main" val="377733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705096" y="1819985"/>
            <a:ext cx="104740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blue = img[100, 200,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green = img[100, 200,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 = img[100,200,2]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img[100,200,2] = 255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F4B959-92ED-0E45-6AEB-4686832A43F0}"/>
              </a:ext>
            </a:extLst>
          </p:cNvPr>
          <p:cNvCxnSpPr/>
          <p:nvPr/>
        </p:nvCxnSpPr>
        <p:spPr>
          <a:xfrm>
            <a:off x="6096000" y="832757"/>
            <a:ext cx="5823857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073A3-0116-B836-BF33-96C8C4D2EC71}"/>
              </a:ext>
            </a:extLst>
          </p:cNvPr>
          <p:cNvCxnSpPr/>
          <p:nvPr/>
        </p:nvCxnSpPr>
        <p:spPr>
          <a:xfrm>
            <a:off x="6096000" y="803564"/>
            <a:ext cx="0" cy="49322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A555F0-ACE9-6182-B9AC-43D224162183}"/>
              </a:ext>
            </a:extLst>
          </p:cNvPr>
          <p:cNvSpPr txBox="1"/>
          <p:nvPr/>
        </p:nvSpPr>
        <p:spPr>
          <a:xfrm>
            <a:off x="5514109" y="618898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83DE0-6732-8086-A072-F1B395A512C8}"/>
              </a:ext>
            </a:extLst>
          </p:cNvPr>
          <p:cNvSpPr txBox="1"/>
          <p:nvPr/>
        </p:nvSpPr>
        <p:spPr>
          <a:xfrm>
            <a:off x="5514109" y="1865755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041AB-905F-8B0F-3F12-68B6635AB8DA}"/>
              </a:ext>
            </a:extLst>
          </p:cNvPr>
          <p:cNvSpPr txBox="1"/>
          <p:nvPr/>
        </p:nvSpPr>
        <p:spPr>
          <a:xfrm>
            <a:off x="8007928" y="309537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EBD80-A06E-2829-2EA3-40F2AE89C932}"/>
              </a:ext>
            </a:extLst>
          </p:cNvPr>
          <p:cNvSpPr txBox="1"/>
          <p:nvPr/>
        </p:nvSpPr>
        <p:spPr>
          <a:xfrm>
            <a:off x="705096" y="4572000"/>
            <a:ext cx="37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</a:rPr>
              <a:t>121 80 255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D8166-0010-A241-969A-795D621F0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096348"/>
            <a:ext cx="5518562" cy="383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705096" y="1819985"/>
            <a:ext cx="104740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blue = img[100, 200,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green = img[100, 200,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 = img[100,200,2]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img[100:200,200:300] </a:t>
            </a: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=[255, 255, 255]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F4B959-92ED-0E45-6AEB-4686832A43F0}"/>
              </a:ext>
            </a:extLst>
          </p:cNvPr>
          <p:cNvCxnSpPr/>
          <p:nvPr/>
        </p:nvCxnSpPr>
        <p:spPr>
          <a:xfrm>
            <a:off x="6096000" y="832757"/>
            <a:ext cx="5823857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073A3-0116-B836-BF33-96C8C4D2EC71}"/>
              </a:ext>
            </a:extLst>
          </p:cNvPr>
          <p:cNvCxnSpPr/>
          <p:nvPr/>
        </p:nvCxnSpPr>
        <p:spPr>
          <a:xfrm>
            <a:off x="6096000" y="803564"/>
            <a:ext cx="0" cy="49322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A555F0-ACE9-6182-B9AC-43D224162183}"/>
              </a:ext>
            </a:extLst>
          </p:cNvPr>
          <p:cNvSpPr txBox="1"/>
          <p:nvPr/>
        </p:nvSpPr>
        <p:spPr>
          <a:xfrm>
            <a:off x="5514109" y="618898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83DE0-6732-8086-A072-F1B395A512C8}"/>
              </a:ext>
            </a:extLst>
          </p:cNvPr>
          <p:cNvSpPr txBox="1"/>
          <p:nvPr/>
        </p:nvSpPr>
        <p:spPr>
          <a:xfrm>
            <a:off x="5514109" y="1865755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041AB-905F-8B0F-3F12-68B6635AB8DA}"/>
              </a:ext>
            </a:extLst>
          </p:cNvPr>
          <p:cNvSpPr txBox="1"/>
          <p:nvPr/>
        </p:nvSpPr>
        <p:spPr>
          <a:xfrm>
            <a:off x="7259782" y="334403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EBD80-A06E-2829-2EA3-40F2AE89C932}"/>
              </a:ext>
            </a:extLst>
          </p:cNvPr>
          <p:cNvSpPr txBox="1"/>
          <p:nvPr/>
        </p:nvSpPr>
        <p:spPr>
          <a:xfrm>
            <a:off x="705096" y="4572000"/>
            <a:ext cx="37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</a:rPr>
              <a:t>255, 255, 255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1EE0A-B4DB-A5F0-360D-F898F2F06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692" y="1139150"/>
            <a:ext cx="5745859" cy="39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76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705096" y="1819985"/>
            <a:ext cx="104740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blue = img[100, 200,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green = img[100, 200,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 = img[100,200,2]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img[100:200,200:300] </a:t>
            </a: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=[255, 255, 255]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F4B959-92ED-0E45-6AEB-4686832A43F0}"/>
              </a:ext>
            </a:extLst>
          </p:cNvPr>
          <p:cNvCxnSpPr/>
          <p:nvPr/>
        </p:nvCxnSpPr>
        <p:spPr>
          <a:xfrm>
            <a:off x="6096000" y="832757"/>
            <a:ext cx="5823857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073A3-0116-B836-BF33-96C8C4D2EC71}"/>
              </a:ext>
            </a:extLst>
          </p:cNvPr>
          <p:cNvCxnSpPr/>
          <p:nvPr/>
        </p:nvCxnSpPr>
        <p:spPr>
          <a:xfrm>
            <a:off x="6096000" y="803564"/>
            <a:ext cx="0" cy="49322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A555F0-ACE9-6182-B9AC-43D224162183}"/>
              </a:ext>
            </a:extLst>
          </p:cNvPr>
          <p:cNvSpPr txBox="1"/>
          <p:nvPr/>
        </p:nvSpPr>
        <p:spPr>
          <a:xfrm>
            <a:off x="5514109" y="618898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83DE0-6732-8086-A072-F1B395A512C8}"/>
              </a:ext>
            </a:extLst>
          </p:cNvPr>
          <p:cNvSpPr txBox="1"/>
          <p:nvPr/>
        </p:nvSpPr>
        <p:spPr>
          <a:xfrm>
            <a:off x="5514109" y="1865755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041AB-905F-8B0F-3F12-68B6635AB8DA}"/>
              </a:ext>
            </a:extLst>
          </p:cNvPr>
          <p:cNvSpPr txBox="1"/>
          <p:nvPr/>
        </p:nvSpPr>
        <p:spPr>
          <a:xfrm>
            <a:off x="7259782" y="334403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EBD80-A06E-2829-2EA3-40F2AE89C932}"/>
              </a:ext>
            </a:extLst>
          </p:cNvPr>
          <p:cNvSpPr txBox="1"/>
          <p:nvPr/>
        </p:nvSpPr>
        <p:spPr>
          <a:xfrm>
            <a:off x="705096" y="4572000"/>
            <a:ext cx="37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</a:rPr>
              <a:t>255, 255, 255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1EE0A-B4DB-A5F0-360D-F898F2F06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692" y="1139150"/>
            <a:ext cx="5745859" cy="39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2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0" y="1720839"/>
            <a:ext cx="104740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row in range(img_height):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for col in range(img_width):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blue = img[row, col,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green = img[row, col,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red = img[row, col, 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red = blue</a:t>
            </a:r>
            <a:br>
              <a:rPr lang="en-US" sz="2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img[row, col] = [blue, green, red]</a:t>
            </a:r>
          </a:p>
        </p:txBody>
      </p:sp>
    </p:spTree>
    <p:extLst>
      <p:ext uri="{BB962C8B-B14F-4D97-AF65-F5344CB8AC3E}">
        <p14:creationId xmlns:p14="http://schemas.microsoft.com/office/powerpoint/2010/main" val="1561655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0" y="1720839"/>
            <a:ext cx="104740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row in range(img_height):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for col in range(img_width):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blue = img[row, col,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green = img[row, col,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red = img[row, col, 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red = blue</a:t>
            </a:r>
            <a:br>
              <a:rPr lang="en-US" sz="2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img[row, col] = </a:t>
            </a: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[blue, green, red]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FF271-E3EC-DA03-C024-09A4E568A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89" y="1468580"/>
            <a:ext cx="5517829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98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79943-3C1C-F2E9-FE47-397B0EE0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18" y="1451045"/>
            <a:ext cx="5735782" cy="39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/>
          <p:nvPr/>
        </p:nvSpPr>
        <p:spPr>
          <a:xfrm>
            <a:off x="4876800" y="-200"/>
            <a:ext cx="73152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5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Google Shape;342;p53"/>
          <p:cNvSpPr txBox="1"/>
          <p:nvPr/>
        </p:nvSpPr>
        <p:spPr>
          <a:xfrm>
            <a:off x="5370947" y="3479776"/>
            <a:ext cx="6474800" cy="3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FDA68-8CDC-614F-9A2C-C4A6074C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8" y="1524285"/>
            <a:ext cx="4482343" cy="38090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B7526-62C8-1E46-84A5-6E594E2B1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8" t="9729" r="8528" b="16408"/>
          <a:stretch/>
        </p:blipFill>
        <p:spPr>
          <a:xfrm>
            <a:off x="6610434" y="1846006"/>
            <a:ext cx="4647274" cy="33299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DE0F53-C39A-A042-BD42-EF00975124BF}"/>
              </a:ext>
            </a:extLst>
          </p:cNvPr>
          <p:cNvCxnSpPr>
            <a:cxnSpLocks/>
          </p:cNvCxnSpPr>
          <p:nvPr/>
        </p:nvCxnSpPr>
        <p:spPr>
          <a:xfrm>
            <a:off x="11594146" y="1925296"/>
            <a:ext cx="0" cy="3291840"/>
          </a:xfrm>
          <a:prstGeom prst="straightConnector1">
            <a:avLst/>
          </a:prstGeom>
          <a:ln w="38100">
            <a:solidFill>
              <a:srgbClr val="FFCD4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D76819-343F-584A-BEBC-F761B3F90D65}"/>
              </a:ext>
            </a:extLst>
          </p:cNvPr>
          <p:cNvCxnSpPr>
            <a:cxnSpLocks/>
          </p:cNvCxnSpPr>
          <p:nvPr/>
        </p:nvCxnSpPr>
        <p:spPr>
          <a:xfrm flipH="1">
            <a:off x="6610434" y="5557150"/>
            <a:ext cx="4663440" cy="0"/>
          </a:xfrm>
          <a:prstGeom prst="straightConnector1">
            <a:avLst/>
          </a:prstGeom>
          <a:ln w="38100">
            <a:solidFill>
              <a:srgbClr val="FFCD4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D4823F-1A67-094B-B681-E989C28866A9}"/>
              </a:ext>
            </a:extLst>
          </p:cNvPr>
          <p:cNvSpPr txBox="1"/>
          <p:nvPr/>
        </p:nvSpPr>
        <p:spPr>
          <a:xfrm>
            <a:off x="8711117" y="5723978"/>
            <a:ext cx="225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4CD2E3"/>
                </a:solidFill>
              </a:rPr>
              <a:t>16</a:t>
            </a:r>
            <a:endParaRPr lang="en-US" sz="2400">
              <a:solidFill>
                <a:srgbClr val="4CD2E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90FA6-896F-3E49-9418-6EC66D0ABA4A}"/>
              </a:ext>
            </a:extLst>
          </p:cNvPr>
          <p:cNvSpPr txBox="1"/>
          <p:nvPr/>
        </p:nvSpPr>
        <p:spPr>
          <a:xfrm>
            <a:off x="11594146" y="3479776"/>
            <a:ext cx="1564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4CD2E3"/>
                </a:solidFill>
              </a:rPr>
              <a:t>12</a:t>
            </a:r>
            <a:endParaRPr lang="en-US" sz="2400">
              <a:solidFill>
                <a:srgbClr val="4CD2E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1869D-5A4A-7A47-A96B-91C674A510C6}"/>
              </a:ext>
            </a:extLst>
          </p:cNvPr>
          <p:cNvSpPr txBox="1"/>
          <p:nvPr/>
        </p:nvSpPr>
        <p:spPr>
          <a:xfrm>
            <a:off x="5797073" y="107009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262" indent="0" algn="ctr">
              <a:buNone/>
            </a:pPr>
            <a:r>
              <a:rPr lang="en-US" sz="2400">
                <a:latin typeface="SimHei" panose="02010609060101010101" pitchFamily="49" charset="-122"/>
                <a:ea typeface="SimHei" panose="02010609060101010101" pitchFamily="49" charset="-122"/>
              </a:rPr>
              <a:t>分辨率</a:t>
            </a:r>
            <a:r>
              <a:rPr lang="zh-CN" altLang="en-US" sz="2400">
                <a:latin typeface="SimHei" panose="02010609060101010101" pitchFamily="49" charset="-122"/>
                <a:ea typeface="SimHei" panose="02010609060101010101" pitchFamily="49" charset="-122"/>
              </a:rPr>
              <a:t>：</a:t>
            </a:r>
            <a:r>
              <a:rPr lang="en-US" altLang="zh-CN" sz="2400">
                <a:latin typeface="SimHei" panose="02010609060101010101" pitchFamily="49" charset="-122"/>
                <a:ea typeface="SimHei" panose="02010609060101010101" pitchFamily="49" charset="-122"/>
              </a:rPr>
              <a:t>16X12</a:t>
            </a:r>
            <a:endParaRPr lang="en-US" sz="24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11" grpId="0"/>
      <p:bldP spid="12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09E77-70D5-A9BF-ED83-64F1F4ED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395" y="1720839"/>
            <a:ext cx="5491940" cy="37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6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3FC2E-6AF5-7358-69B7-56B450BEF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6" y="2299855"/>
            <a:ext cx="9734825" cy="277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DF3B0F-883C-8EAC-DBA8-6074D5BCAAC0}"/>
              </a:ext>
            </a:extLst>
          </p:cNvPr>
          <p:cNvSpPr txBox="1"/>
          <p:nvPr/>
        </p:nvSpPr>
        <p:spPr>
          <a:xfrm>
            <a:off x="454616" y="1136073"/>
            <a:ext cx="5430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常见灰度算法</a:t>
            </a:r>
          </a:p>
        </p:txBody>
      </p:sp>
    </p:spTree>
    <p:extLst>
      <p:ext uri="{BB962C8B-B14F-4D97-AF65-F5344CB8AC3E}">
        <p14:creationId xmlns:p14="http://schemas.microsoft.com/office/powerpoint/2010/main" val="2907388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0" y="1720839"/>
            <a:ext cx="104740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row in range(img_height):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for col in range(img_width):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blue = img[row, col, 0]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green = img[row, col, 1]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red = img[row, col, 2]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color = (blue+green+red)/3	</a:t>
            </a:r>
            <a:br>
              <a:rPr lang="en-US" sz="2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img[row, col] = </a:t>
            </a: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[color, color, color]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8553C-2497-CD1B-EA85-FB829183A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36" y="1991694"/>
            <a:ext cx="5437772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5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5F116-4164-4506-67D3-BFCC178CD357}"/>
              </a:ext>
            </a:extLst>
          </p:cNvPr>
          <p:cNvSpPr txBox="1"/>
          <p:nvPr/>
        </p:nvSpPr>
        <p:spPr>
          <a:xfrm>
            <a:off x="748145" y="997527"/>
            <a:ext cx="534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怀旧特效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410E1-650B-9A39-21B1-C6E0D35D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" y="2204027"/>
            <a:ext cx="81661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0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5F116-4164-4506-67D3-BFCC178CD357}"/>
              </a:ext>
            </a:extLst>
          </p:cNvPr>
          <p:cNvSpPr txBox="1"/>
          <p:nvPr/>
        </p:nvSpPr>
        <p:spPr>
          <a:xfrm>
            <a:off x="748145" y="997527"/>
            <a:ext cx="534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怀旧特效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410E1-650B-9A39-21B1-C6E0D35D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" y="2204027"/>
            <a:ext cx="8166100" cy="32258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B230ECE-53BA-17E8-22BA-1AFAB057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757487"/>
            <a:ext cx="34544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88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5F116-4164-4506-67D3-BFCC178CD357}"/>
              </a:ext>
            </a:extLst>
          </p:cNvPr>
          <p:cNvSpPr txBox="1"/>
          <p:nvPr/>
        </p:nvSpPr>
        <p:spPr>
          <a:xfrm>
            <a:off x="748145" y="997527"/>
            <a:ext cx="534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怀旧特效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C4217-693A-6539-2D69-88F0F6CF8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8" y="997527"/>
            <a:ext cx="7763730" cy="53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THAT’S ALL FOR TODAY</a:t>
            </a:r>
            <a:endParaRPr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1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5DAF2-4F4C-514B-8355-337E4A325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054100"/>
            <a:ext cx="10261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1C3E71-C001-35C6-5686-C347E786C324}"/>
              </a:ext>
            </a:extLst>
          </p:cNvPr>
          <p:cNvSpPr/>
          <p:nvPr/>
        </p:nvSpPr>
        <p:spPr>
          <a:xfrm>
            <a:off x="514824" y="1120676"/>
            <a:ext cx="64940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一个分辨率为</a:t>
            </a:r>
            <a:r>
              <a:rPr lang="en-US" altLang="zh-CN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16*16</a:t>
            </a:r>
            <a:r>
              <a:rPr lang="zh-CN" altLang="en-US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en-US" altLang="zh-CN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16</a:t>
            </a:r>
            <a:r>
              <a:rPr lang="zh-CN" altLang="en-US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位位图占用多少字节？</a:t>
            </a:r>
            <a:endParaRPr lang="en-US" altLang="zh-CN" sz="240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240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AutoNum type="alphaUcPeriod"/>
            </a:pP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1152</a:t>
            </a:r>
          </a:p>
          <a:p>
            <a:pPr marL="342900" indent="-342900">
              <a:buAutoNum type="alphaUcPeriod"/>
            </a:pPr>
            <a:r>
              <a:rPr lang="en-US" altLang="zh-CN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1024</a:t>
            </a:r>
          </a:p>
          <a:p>
            <a:pPr marL="342900" indent="-342900">
              <a:buAutoNum type="alphaUcPeriod"/>
            </a:pP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512</a:t>
            </a:r>
          </a:p>
          <a:p>
            <a:pPr marL="342900" indent="-342900">
              <a:buAutoNum type="alphaUcPeriod"/>
            </a:pP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以上答案均不对</a:t>
            </a:r>
            <a:endParaRPr lang="zh-CN" altLang="en-US" sz="240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156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1C3E71-C001-35C6-5686-C347E786C324}"/>
              </a:ext>
            </a:extLst>
          </p:cNvPr>
          <p:cNvSpPr/>
          <p:nvPr/>
        </p:nvSpPr>
        <p:spPr>
          <a:xfrm>
            <a:off x="514824" y="1120676"/>
            <a:ext cx="710963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一个分辨率为</a:t>
            </a:r>
            <a:r>
              <a:rPr lang="en-US" altLang="zh-CN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16*16</a:t>
            </a:r>
            <a:r>
              <a:rPr lang="zh-CN" altLang="en-US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en-US" altLang="zh-CN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16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色</a:t>
            </a:r>
            <a:r>
              <a:rPr lang="zh-CN" altLang="en-US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位图至少占用多少字节？</a:t>
            </a:r>
            <a:endParaRPr lang="en-US" altLang="zh-CN" sz="240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240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AutoNum type="alphaUcPeriod"/>
            </a:pP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256</a:t>
            </a:r>
          </a:p>
          <a:p>
            <a:pPr marL="342900" indent="-342900">
              <a:buAutoNum type="alphaUcPeriod"/>
            </a:pPr>
            <a:r>
              <a:rPr lang="en-US" altLang="zh-CN" sz="240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128</a:t>
            </a:r>
          </a:p>
          <a:p>
            <a:pPr marL="342900" indent="-342900">
              <a:buAutoNum type="alphaUcPeriod"/>
            </a:pP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512</a:t>
            </a:r>
          </a:p>
          <a:p>
            <a:pPr marL="342900" indent="-342900">
              <a:buAutoNum type="alphaUcPeriod"/>
            </a:pP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以上答案均不对</a:t>
            </a:r>
            <a:endParaRPr lang="zh-CN" altLang="en-US" sz="240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18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000 How to access and edit pixel values in OpenCV with Python?">
            <a:extLst>
              <a:ext uri="{FF2B5EF4-FFF2-40B4-BE49-F238E27FC236}">
                <a16:creationId xmlns:a16="http://schemas.microsoft.com/office/drawing/2014/main" id="{561A14BC-4846-B137-BFC7-59904C35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12" y="0"/>
            <a:ext cx="6392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9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297DB-1012-F858-0F90-112A160BD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77" y="1649186"/>
            <a:ext cx="9373687" cy="35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3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986C3-44BB-2E0B-6966-E35DABAA4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1" y="938068"/>
            <a:ext cx="6603477" cy="24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89A08-836A-3FC6-AD88-586E2814B2DE}"/>
              </a:ext>
            </a:extLst>
          </p:cNvPr>
          <p:cNvSpPr txBox="1"/>
          <p:nvPr/>
        </p:nvSpPr>
        <p:spPr>
          <a:xfrm>
            <a:off x="761421" y="3788229"/>
            <a:ext cx="6874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imSun" panose="02010600030101010101" pitchFamily="2" charset="-122"/>
                <a:ea typeface="SimSun" panose="02010600030101010101" pitchFamily="2" charset="-122"/>
              </a:rPr>
              <a:t>二值图像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： 非黑即白，每一个像素要么是</a:t>
            </a: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255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，要么是</a:t>
            </a: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0</a:t>
            </a:r>
          </a:p>
          <a:p>
            <a:endParaRPr lang="en-US" sz="240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sz="2400">
                <a:latin typeface="SimSun" panose="02010600030101010101" pitchFamily="2" charset="-122"/>
                <a:ea typeface="SimSun" panose="02010600030101010101" pitchFamily="2" charset="-122"/>
              </a:rPr>
              <a:t>灰度图像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：除了黑与白，还有灰色。将灰度划分为</a:t>
            </a: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256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中不同的颜色。</a:t>
            </a:r>
            <a:endParaRPr lang="en-US" altLang="zh-CN" sz="240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240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彩色图像： </a:t>
            </a:r>
            <a:r>
              <a:rPr lang="en-US" altLang="zh-CN" sz="2400">
                <a:latin typeface="SimSun" panose="02010600030101010101" pitchFamily="2" charset="-122"/>
                <a:ea typeface="SimSun" panose="02010600030101010101" pitchFamily="2" charset="-122"/>
              </a:rPr>
              <a:t>RGB</a:t>
            </a:r>
            <a:r>
              <a:rPr lang="zh-CN" altLang="en-US" sz="2400">
                <a:latin typeface="SimSun" panose="02010600030101010101" pitchFamily="2" charset="-122"/>
                <a:ea typeface="SimSun" panose="02010600030101010101" pitchFamily="2" charset="-122"/>
              </a:rPr>
              <a:t>图像</a:t>
            </a:r>
            <a:endParaRPr lang="en-US" sz="24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896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3A083-5C24-9AC4-AB59-8A5FAB5FA0D4}"/>
              </a:ext>
            </a:extLst>
          </p:cNvPr>
          <p:cNvSpPr/>
          <p:nvPr/>
        </p:nvSpPr>
        <p:spPr>
          <a:xfrm>
            <a:off x="623453" y="1166842"/>
            <a:ext cx="109450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9EE98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</a:t>
            </a:r>
            <a:r>
              <a:rPr lang="zh-CN" alt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             </a:t>
            </a:r>
            <a:r>
              <a:rPr lang="en-US" altLang="zh-CN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#import opencv library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 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cv2.imread(</a:t>
            </a:r>
            <a:r>
              <a:rPr lang="en-US" sz="2400">
                <a:solidFill>
                  <a:srgbClr val="8F9D6A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‘paris.jpeg‘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r>
              <a:rPr lang="zh-CN" alt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2400">
                <a:solidFill>
                  <a:srgbClr val="9FE42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#read image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img_width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img.shape[</a:t>
            </a:r>
            <a:r>
              <a:rPr lang="en-US" sz="2400">
                <a:solidFill>
                  <a:srgbClr val="CF6A4C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        #width of image 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img_height</a:t>
            </a:r>
            <a:r>
              <a:rPr lang="en-US" sz="2400">
                <a:solidFill>
                  <a:srgbClr val="CDA869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img.shape[</a:t>
            </a:r>
            <a:r>
              <a:rPr lang="en-US" sz="2400">
                <a:solidFill>
                  <a:srgbClr val="CF6A4C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       #height of image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solidFill>
                  <a:srgbClr val="DAD08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(img_width</a:t>
            </a:r>
            <a:r>
              <a:rPr lang="en-US" sz="2400">
                <a:solidFill>
                  <a:srgbClr val="CC7832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img_height)</a:t>
            </a:r>
          </a:p>
          <a:p>
            <a:endParaRPr lang="en-US" sz="240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cv2.imshow("Demo", img)        #show image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      </a:t>
            </a:r>
            <a:b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2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cv2.waitKey(0)                 #wait forever</a:t>
            </a:r>
          </a:p>
        </p:txBody>
      </p:sp>
    </p:spTree>
    <p:extLst>
      <p:ext uri="{BB962C8B-B14F-4D97-AF65-F5344CB8AC3E}">
        <p14:creationId xmlns:p14="http://schemas.microsoft.com/office/powerpoint/2010/main" val="21670421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817</Words>
  <Application>Microsoft Macintosh PowerPoint</Application>
  <PresentationFormat>Widescreen</PresentationFormat>
  <Paragraphs>88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SimHei</vt:lpstr>
      <vt:lpstr>SimSun</vt:lpstr>
      <vt:lpstr>Arial</vt:lpstr>
      <vt:lpstr>Calibri</vt:lpstr>
      <vt:lpstr>Menlo</vt:lpstr>
      <vt:lpstr>Simple Dark</vt:lpstr>
      <vt:lpstr>图像滤镜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ALL FOR 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 Hu</dc:creator>
  <cp:lastModifiedBy>Tong Hu</cp:lastModifiedBy>
  <cp:revision>95</cp:revision>
  <cp:lastPrinted>2020-10-12T01:43:40Z</cp:lastPrinted>
  <dcterms:created xsi:type="dcterms:W3CDTF">2020-08-26T00:26:03Z</dcterms:created>
  <dcterms:modified xsi:type="dcterms:W3CDTF">2022-05-05T05:51:40Z</dcterms:modified>
</cp:coreProperties>
</file>