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676" r:id="rId2"/>
    <p:sldId id="672" r:id="rId3"/>
    <p:sldId id="675" r:id="rId4"/>
    <p:sldId id="674" r:id="rId5"/>
    <p:sldId id="612" r:id="rId6"/>
    <p:sldId id="495" r:id="rId7"/>
    <p:sldId id="656" r:id="rId8"/>
    <p:sldId id="659" r:id="rId9"/>
    <p:sldId id="660" r:id="rId10"/>
    <p:sldId id="661" r:id="rId11"/>
    <p:sldId id="663" r:id="rId12"/>
    <p:sldId id="662" r:id="rId13"/>
    <p:sldId id="664" r:id="rId14"/>
    <p:sldId id="666" r:id="rId15"/>
    <p:sldId id="665" r:id="rId16"/>
    <p:sldId id="667" r:id="rId17"/>
    <p:sldId id="668" r:id="rId18"/>
    <p:sldId id="669" r:id="rId19"/>
    <p:sldId id="678" r:id="rId20"/>
    <p:sldId id="685" r:id="rId21"/>
    <p:sldId id="677" r:id="rId22"/>
    <p:sldId id="679" r:id="rId23"/>
    <p:sldId id="680" r:id="rId24"/>
    <p:sldId id="681" r:id="rId25"/>
    <p:sldId id="682" r:id="rId26"/>
    <p:sldId id="683" r:id="rId27"/>
    <p:sldId id="6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4D41"/>
    <a:srgbClr val="9FE42F"/>
    <a:srgbClr val="FFFF00"/>
    <a:srgbClr val="4CD2E3"/>
    <a:srgbClr val="FFCD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87741"/>
  </p:normalViewPr>
  <p:slideViewPr>
    <p:cSldViewPr snapToGrid="0" snapToObjects="1">
      <p:cViewPr varScale="1">
        <p:scale>
          <a:sx n="93" d="100"/>
          <a:sy n="93" d="100"/>
        </p:scale>
        <p:origin x="21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30B36-324D-1040-B497-EB12F0B0E05D}" type="datetimeFigureOut">
              <a:t>5/12/22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4CB89-4FF6-7749-8054-AA73E053C96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76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64077ea43c_0_1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64077ea43c_0_1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82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我们如何设计图像识别程序</a:t>
            </a:r>
            <a:r>
              <a:rPr lang="zh-CN" altLang="en-US"/>
              <a:t>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4CB89-4FF6-7749-8054-AA73E053C9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833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我们如何设计图像识别程序</a:t>
            </a:r>
            <a:r>
              <a:rPr lang="zh-CN" altLang="en-US"/>
              <a:t>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4CB89-4FF6-7749-8054-AA73E053C9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40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计算机不是以二维数组的形式来存储图片的</a:t>
            </a:r>
            <a:r>
              <a:rPr lang="zh-CN" altLang="en-US"/>
              <a:t>，而是以一维数组的方式。</a:t>
            </a:r>
            <a:endParaRPr lang="en-US" altLang="zh-CN"/>
          </a:p>
          <a:p>
            <a:endParaRPr lang="en-US"/>
          </a:p>
          <a:p>
            <a:r>
              <a:rPr lang="zh-CN" altLang="en-US"/>
              <a:t>二维数组与图像的对应符合人类的思考方式。</a:t>
            </a:r>
            <a:endParaRPr lang="en-US"/>
          </a:p>
          <a:p>
            <a:endParaRPr lang="en-US"/>
          </a:p>
          <a:p>
            <a:r>
              <a:rPr lang="en-US"/>
              <a:t>将四个数字做一个四则运算</a:t>
            </a:r>
            <a:r>
              <a:rPr lang="zh-CN" altLang="en-US"/>
              <a:t>，通过运算的结果来区分</a:t>
            </a:r>
            <a:r>
              <a:rPr lang="en-US" altLang="zh-CN"/>
              <a:t>/</a:t>
            </a:r>
            <a:r>
              <a:rPr lang="zh-CN" altLang="en-US"/>
              <a:t>和</a:t>
            </a:r>
            <a:r>
              <a:rPr lang="en-US" altLang="zh-CN"/>
              <a:t>\</a:t>
            </a:r>
            <a:r>
              <a:rPr lang="zh-CN" altLang="en-US"/>
              <a:t>。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4CB89-4FF6-7749-8054-AA73E053C9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151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将四个数字做一个四则运算</a:t>
            </a:r>
            <a:r>
              <a:rPr lang="zh-CN" altLang="en-US"/>
              <a:t>，通过运算的结果来区分</a:t>
            </a:r>
            <a:r>
              <a:rPr lang="en-US" altLang="zh-CN"/>
              <a:t>/</a:t>
            </a:r>
            <a:r>
              <a:rPr lang="zh-CN" altLang="en-US"/>
              <a:t>和</a:t>
            </a:r>
            <a:r>
              <a:rPr lang="en-US" altLang="zh-CN"/>
              <a:t>\</a:t>
            </a:r>
            <a:r>
              <a:rPr lang="zh-CN" altLang="en-US"/>
              <a:t>。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4CB89-4FF6-7749-8054-AA73E053C9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872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将四个数字做一个四则运算</a:t>
            </a:r>
            <a:r>
              <a:rPr lang="zh-CN" altLang="en-US"/>
              <a:t>，通过运算的结果来区分</a:t>
            </a:r>
            <a:r>
              <a:rPr lang="en-US" altLang="zh-CN"/>
              <a:t>/</a:t>
            </a:r>
            <a:r>
              <a:rPr lang="zh-CN" altLang="en-US"/>
              <a:t>和</a:t>
            </a:r>
            <a:r>
              <a:rPr lang="en-US" altLang="zh-CN"/>
              <a:t>\</a:t>
            </a:r>
            <a:r>
              <a:rPr lang="zh-CN" altLang="en-US"/>
              <a:t>。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4CB89-4FF6-7749-8054-AA73E053C9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601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将四个数字做一个四则运算</a:t>
            </a:r>
            <a:r>
              <a:rPr lang="zh-CN" altLang="en-US"/>
              <a:t>，通过运算的结果来区分</a:t>
            </a:r>
            <a:r>
              <a:rPr lang="en-US" altLang="zh-CN"/>
              <a:t>/</a:t>
            </a:r>
            <a:r>
              <a:rPr lang="zh-CN" altLang="en-US"/>
              <a:t>和</a:t>
            </a:r>
            <a:r>
              <a:rPr lang="en-US" altLang="zh-CN"/>
              <a:t>\</a:t>
            </a:r>
            <a:r>
              <a:rPr lang="zh-CN" altLang="en-US"/>
              <a:t>。</a:t>
            </a:r>
            <a:endParaRPr lang="en-US" altLang="zh-CN"/>
          </a:p>
          <a:p>
            <a:endParaRPr lang="en-US"/>
          </a:p>
          <a:p>
            <a:r>
              <a:rPr lang="zh-CN" altLang="en-US"/>
              <a:t>图像特征：可以将图像与其它图像区分开来的相关信息。</a:t>
            </a:r>
            <a:endParaRPr lang="en-US" altLang="zh-CN"/>
          </a:p>
          <a:p>
            <a:endParaRPr lang="en-US"/>
          </a:p>
          <a:p>
            <a:r>
              <a:rPr lang="zh-CN" altLang="en-US"/>
              <a:t>颜色特征、轮廓特征、形状特征等等。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值越大，说明图像正对象线的特征越明显。反智，说明反对角线的特征越明显。</a:t>
            </a:r>
            <a:endParaRPr lang="en-US" altLang="zh-CN"/>
          </a:p>
          <a:p>
            <a:endParaRPr lang="en-US"/>
          </a:p>
          <a:p>
            <a:r>
              <a:rPr lang="zh-CN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模式识别过程中，首先要对刺激的特征进行分析，也即抽取刺激的有关特征，然后将这些抽取的特征加以合并，再与长时记忆中的各种刺激的特征进行比较，一旦获得最佳的匹配，外部刺激就被识别了。这就是一般的特征分析模型。 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4CB89-4FF6-7749-8054-AA73E053C9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233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将四个数字做一个四则运算</a:t>
            </a:r>
            <a:r>
              <a:rPr lang="zh-CN" altLang="en-US"/>
              <a:t>，通过运算的结果来区分</a:t>
            </a:r>
            <a:r>
              <a:rPr lang="en-US" altLang="zh-CN"/>
              <a:t>/</a:t>
            </a:r>
            <a:r>
              <a:rPr lang="zh-CN" altLang="en-US"/>
              <a:t>和</a:t>
            </a:r>
            <a:r>
              <a:rPr lang="en-US" altLang="zh-CN"/>
              <a:t>\</a:t>
            </a:r>
            <a:r>
              <a:rPr lang="zh-CN" altLang="en-US"/>
              <a:t>。</a:t>
            </a:r>
            <a:endParaRPr lang="en-US" altLang="zh-CN"/>
          </a:p>
          <a:p>
            <a:endParaRPr lang="en-US"/>
          </a:p>
          <a:p>
            <a:r>
              <a:rPr lang="zh-CN" altLang="en-US"/>
              <a:t>图像特征：可以将图像与其它图像区分开来的相关信息。</a:t>
            </a:r>
            <a:endParaRPr lang="en-US" altLang="zh-CN"/>
          </a:p>
          <a:p>
            <a:endParaRPr lang="en-US"/>
          </a:p>
          <a:p>
            <a:r>
              <a:rPr lang="zh-CN" altLang="en-US"/>
              <a:t>颜色特征、轮廓特征、形状特征等等。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值越大，说明图像正对象线的特征越明显。反智，说明反对角线的特征越明显。</a:t>
            </a:r>
            <a:endParaRPr lang="en-US" altLang="zh-CN"/>
          </a:p>
          <a:p>
            <a:endParaRPr lang="en-US"/>
          </a:p>
          <a:p>
            <a:r>
              <a:rPr lang="zh-CN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模式识别过程中，首先要对刺激的特征进行分析，也即抽取刺激的有关特征，然后将这些抽取的特征加以合并，再与长时记忆中的各种刺激的特征进行比较，一旦获得最佳的匹配，外部刺激就被识别了。这就是一般的特征分析模型。 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4CB89-4FF6-7749-8054-AA73E053C9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3714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我们如何设计图像识别程序</a:t>
            </a:r>
            <a:r>
              <a:rPr lang="zh-CN" altLang="en-US"/>
              <a:t>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4CB89-4FF6-7749-8054-AA73E053C9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135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我们如何设计图像识别程序</a:t>
            </a:r>
            <a:r>
              <a:rPr lang="zh-CN" altLang="en-US"/>
              <a:t>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4CB89-4FF6-7749-8054-AA73E053C9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642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我们如何设计图像识别程序</a:t>
            </a:r>
            <a:r>
              <a:rPr lang="zh-CN" altLang="en-US"/>
              <a:t>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4CB89-4FF6-7749-8054-AA73E053C9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949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64077ea43c_0_1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64077ea43c_0_1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01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我们如何设计图像识别程序</a:t>
            </a:r>
            <a:r>
              <a:rPr lang="zh-CN" altLang="en-US"/>
              <a:t>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4CB89-4FF6-7749-8054-AA73E053C9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672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我们如何设计图像识别程序</a:t>
            </a:r>
            <a:r>
              <a:rPr lang="zh-CN" altLang="en-US"/>
              <a:t>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4CB89-4FF6-7749-8054-AA73E053C9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236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我们如何设计图像识别程序</a:t>
            </a:r>
            <a:r>
              <a:rPr lang="zh-CN" altLang="en-US"/>
              <a:t>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4CB89-4FF6-7749-8054-AA73E053C9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748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4CB89-4FF6-7749-8054-AA73E053C9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946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我们如何设计图像识别程序</a:t>
            </a:r>
            <a:r>
              <a:rPr lang="zh-CN" altLang="en-US"/>
              <a:t>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4CB89-4FF6-7749-8054-AA73E053C9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1019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我们如何设计图像识别程序</a:t>
            </a:r>
            <a:r>
              <a:rPr lang="zh-CN" altLang="en-US"/>
              <a:t>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4CB89-4FF6-7749-8054-AA73E053C9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7030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我们如何设计图像识别程序</a:t>
            </a:r>
            <a:r>
              <a:rPr lang="zh-CN" altLang="en-US"/>
              <a:t>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4CB89-4FF6-7749-8054-AA73E053C9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1957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我们如何设计图像识别程序</a:t>
            </a:r>
            <a:r>
              <a:rPr lang="zh-CN" altLang="en-US"/>
              <a:t>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4CB89-4FF6-7749-8054-AA73E053C9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380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64077ea43c_0_1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64077ea43c_0_1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97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64077ea43c_0_1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64077ea43c_0_1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8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64077ea43c_0_1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64077ea43c_0_1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6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1bd77602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1bd77602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2679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4CB89-4FF6-7749-8054-AA73E053C962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78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4CB89-4FF6-7749-8054-AA73E053C9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609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我们如何设计图像识别程序</a:t>
            </a:r>
            <a:r>
              <a:rPr lang="zh-CN" altLang="en-US"/>
              <a:t>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4CB89-4FF6-7749-8054-AA73E053C9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360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51338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5398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95929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5167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8477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lt2"/>
                </a:solidFill>
              </a:defRPr>
            </a:lvl1pPr>
            <a:lvl2pPr lvl="1" algn="r">
              <a:buNone/>
              <a:defRPr sz="1333">
                <a:solidFill>
                  <a:schemeClr val="lt2"/>
                </a:solidFill>
              </a:defRPr>
            </a:lvl2pPr>
            <a:lvl3pPr lvl="2" algn="r">
              <a:buNone/>
              <a:defRPr sz="1333">
                <a:solidFill>
                  <a:schemeClr val="lt2"/>
                </a:solidFill>
              </a:defRPr>
            </a:lvl3pPr>
            <a:lvl4pPr lvl="3" algn="r">
              <a:buNone/>
              <a:defRPr sz="1333">
                <a:solidFill>
                  <a:schemeClr val="lt2"/>
                </a:solidFill>
              </a:defRPr>
            </a:lvl4pPr>
            <a:lvl5pPr lvl="4" algn="r">
              <a:buNone/>
              <a:defRPr sz="1333">
                <a:solidFill>
                  <a:schemeClr val="lt2"/>
                </a:solidFill>
              </a:defRPr>
            </a:lvl5pPr>
            <a:lvl6pPr lvl="5" algn="r">
              <a:buNone/>
              <a:defRPr sz="1333">
                <a:solidFill>
                  <a:schemeClr val="lt2"/>
                </a:solidFill>
              </a:defRPr>
            </a:lvl6pPr>
            <a:lvl7pPr lvl="6" algn="r">
              <a:buNone/>
              <a:defRPr sz="1333">
                <a:solidFill>
                  <a:schemeClr val="lt2"/>
                </a:solidFill>
              </a:defRPr>
            </a:lvl7pPr>
            <a:lvl8pPr lvl="7" algn="r">
              <a:buNone/>
              <a:defRPr sz="1333">
                <a:solidFill>
                  <a:schemeClr val="lt2"/>
                </a:solidFill>
              </a:defRPr>
            </a:lvl8pPr>
            <a:lvl9pPr lvl="8" algn="r">
              <a:buNone/>
              <a:defRPr sz="1333">
                <a:solidFill>
                  <a:schemeClr val="lt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929747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70" r:id="rId4"/>
    <p:sldLayoutId id="214748367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3"/>
          <p:cNvSpPr/>
          <p:nvPr/>
        </p:nvSpPr>
        <p:spPr>
          <a:xfrm>
            <a:off x="4876800" y="-200"/>
            <a:ext cx="73152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>
              <a:defRPr/>
            </a:pPr>
            <a:r>
              <a:rPr lang="en-US" sz="2400">
                <a:solidFill>
                  <a:srgbClr val="FFFFFF"/>
                </a:solidFill>
              </a:rPr>
              <a:t>6.png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Google Shape;340;p5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D6E8C0-4B87-0F0B-52CA-B276259EC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" y="2570595"/>
            <a:ext cx="6032500" cy="1384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952442-61E7-3D88-34D8-316457B70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05000"/>
            <a:ext cx="6095999" cy="341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99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902DC6-E5BF-8878-A606-A89D31975177}"/>
              </a:ext>
            </a:extLst>
          </p:cNvPr>
          <p:cNvSpPr txBox="1"/>
          <p:nvPr/>
        </p:nvSpPr>
        <p:spPr>
          <a:xfrm>
            <a:off x="1084521" y="930511"/>
            <a:ext cx="717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representation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0BBABD-5FEE-E7AA-5730-2FE47C571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47" y="1759579"/>
            <a:ext cx="2683801" cy="20504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437357-271E-ACCC-1D24-CF699CC9A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772" y="4218896"/>
            <a:ext cx="2646176" cy="205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93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902DC6-E5BF-8878-A606-A89D31975177}"/>
              </a:ext>
            </a:extLst>
          </p:cNvPr>
          <p:cNvSpPr txBox="1"/>
          <p:nvPr/>
        </p:nvSpPr>
        <p:spPr>
          <a:xfrm>
            <a:off x="1084521" y="930511"/>
            <a:ext cx="717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Inaccute images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everywhere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698E7B-F918-5BC1-11E7-FC3C7E028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30" y="1795134"/>
            <a:ext cx="2849418" cy="2143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A0F966-D254-E849-BAF8-F91A4B909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530" y="4236419"/>
            <a:ext cx="2835720" cy="214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35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902DC6-E5BF-8878-A606-A89D31975177}"/>
              </a:ext>
            </a:extLst>
          </p:cNvPr>
          <p:cNvSpPr txBox="1"/>
          <p:nvPr/>
        </p:nvSpPr>
        <p:spPr>
          <a:xfrm>
            <a:off x="1084521" y="930511"/>
            <a:ext cx="717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representation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0BBABD-5FEE-E7AA-5730-2FE47C571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47" y="1759579"/>
            <a:ext cx="2683801" cy="20504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437357-271E-ACCC-1D24-CF699CC9A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772" y="4218896"/>
            <a:ext cx="2646176" cy="20504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475288-999C-E198-4FB4-4E4EF12B4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599" y="2358628"/>
            <a:ext cx="4872181" cy="708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6BAA35-DBBA-55F3-1361-25607259C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599" y="4949734"/>
            <a:ext cx="4872181" cy="68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26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902DC6-E5BF-8878-A606-A89D31975177}"/>
              </a:ext>
            </a:extLst>
          </p:cNvPr>
          <p:cNvSpPr txBox="1"/>
          <p:nvPr/>
        </p:nvSpPr>
        <p:spPr>
          <a:xfrm>
            <a:off x="1084521" y="930511"/>
            <a:ext cx="717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classfication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0BBABD-5FEE-E7AA-5730-2FE47C571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47" y="1759579"/>
            <a:ext cx="2683801" cy="20504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437357-271E-ACCC-1D24-CF699CC9A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772" y="4218896"/>
            <a:ext cx="2646176" cy="20504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F1D621-4736-B556-E11E-F1CDA7245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689" y="2241922"/>
            <a:ext cx="6199642" cy="945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503C9A-0862-5073-EA1C-7E32878AA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689" y="4947508"/>
            <a:ext cx="6082145" cy="83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95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902DC6-E5BF-8878-A606-A89D31975177}"/>
              </a:ext>
            </a:extLst>
          </p:cNvPr>
          <p:cNvSpPr txBox="1"/>
          <p:nvPr/>
        </p:nvSpPr>
        <p:spPr>
          <a:xfrm>
            <a:off x="1084521" y="930511"/>
            <a:ext cx="717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212121"/>
                </a:solidFill>
                <a:latin typeface="Arial"/>
              </a:rPr>
              <a:t>Image classfication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0BBABD-5FEE-E7AA-5730-2FE47C571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47" y="1759579"/>
            <a:ext cx="2683801" cy="20504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437357-271E-ACCC-1D24-CF699CC9A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772" y="4218896"/>
            <a:ext cx="2646176" cy="20504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2BEAF7-E413-4E8C-17BD-733A8A40B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848" y="1759579"/>
            <a:ext cx="5854700" cy="1460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9714CC-5DAA-DB62-E228-2D8E48ED16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2848" y="4505089"/>
            <a:ext cx="58928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29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902DC6-E5BF-8878-A606-A89D31975177}"/>
              </a:ext>
            </a:extLst>
          </p:cNvPr>
          <p:cNvSpPr txBox="1"/>
          <p:nvPr/>
        </p:nvSpPr>
        <p:spPr>
          <a:xfrm>
            <a:off x="1084521" y="930511"/>
            <a:ext cx="717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classfication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0BBABD-5FEE-E7AA-5730-2FE47C571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47" y="1759579"/>
            <a:ext cx="2683801" cy="20504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437357-271E-ACCC-1D24-CF699CC9A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772" y="4218896"/>
            <a:ext cx="2646176" cy="20504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F4FC8C-2F90-F4A3-6626-1119D734A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744" y="1910492"/>
            <a:ext cx="6294109" cy="1668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4807D-2725-059F-6C50-E5B2C59ADF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744" y="4140310"/>
            <a:ext cx="6294109" cy="162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902DC6-E5BF-8878-A606-A89D31975177}"/>
              </a:ext>
            </a:extLst>
          </p:cNvPr>
          <p:cNvSpPr txBox="1"/>
          <p:nvPr/>
        </p:nvSpPr>
        <p:spPr>
          <a:xfrm>
            <a:off x="1084521" y="930511"/>
            <a:ext cx="717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Recognition Classfier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8AF3D7-036D-D1CE-9663-E5FB4B7E5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21" y="2476500"/>
            <a:ext cx="595884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06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902DC6-E5BF-8878-A606-A89D31975177}"/>
              </a:ext>
            </a:extLst>
          </p:cNvPr>
          <p:cNvSpPr txBox="1"/>
          <p:nvPr/>
        </p:nvSpPr>
        <p:spPr>
          <a:xfrm>
            <a:off x="1084521" y="930511"/>
            <a:ext cx="717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Inaccute images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698E7B-F918-5BC1-11E7-FC3C7E028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30" y="1795134"/>
            <a:ext cx="2849418" cy="2143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A0F966-D254-E849-BAF8-F91A4B909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530" y="4236419"/>
            <a:ext cx="2835720" cy="214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77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902DC6-E5BF-8878-A606-A89D31975177}"/>
              </a:ext>
            </a:extLst>
          </p:cNvPr>
          <p:cNvSpPr txBox="1"/>
          <p:nvPr/>
        </p:nvSpPr>
        <p:spPr>
          <a:xfrm>
            <a:off x="1084521" y="930511"/>
            <a:ext cx="717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212121"/>
                </a:solidFill>
                <a:latin typeface="Arial"/>
              </a:rPr>
              <a:t>Artificial Intelligence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F12EDE-4515-8748-3627-DF842ECB7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724" y="3216827"/>
            <a:ext cx="2474276" cy="2499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0A3E9-6DAD-9D6C-6D9B-DF7C2D28F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218" y="2084250"/>
            <a:ext cx="1097221" cy="17212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111693-10D1-30DF-B7EE-F4FE810ED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0271" y="4001790"/>
            <a:ext cx="1142168" cy="8469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54DAA1-1601-6050-8822-79EE663D7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5218" y="5056426"/>
            <a:ext cx="1142168" cy="885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75A100-FB11-767F-7593-25BC463A7F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4973" y="603994"/>
            <a:ext cx="5448300" cy="1689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7FA4FA-7334-86D2-F243-B3E2987FDC7C}"/>
              </a:ext>
            </a:extLst>
          </p:cNvPr>
          <p:cNvSpPr txBox="1"/>
          <p:nvPr/>
        </p:nvSpPr>
        <p:spPr>
          <a:xfrm>
            <a:off x="1370271" y="1599713"/>
            <a:ext cx="3257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Training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CC3774-9842-625A-B5EE-FE1C3B48DBD2}"/>
              </a:ext>
            </a:extLst>
          </p:cNvPr>
          <p:cNvSpPr txBox="1"/>
          <p:nvPr/>
        </p:nvSpPr>
        <p:spPr>
          <a:xfrm>
            <a:off x="7645023" y="141032"/>
            <a:ext cx="3257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Choices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5DBA87DF-F146-E2A6-9818-DA3ADA2C277B}"/>
              </a:ext>
            </a:extLst>
          </p:cNvPr>
          <p:cNvSpPr/>
          <p:nvPr/>
        </p:nvSpPr>
        <p:spPr>
          <a:xfrm rot="18704871">
            <a:off x="3319004" y="1940951"/>
            <a:ext cx="603600" cy="134475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11CAE9CE-CB26-8C59-ACA7-64FEBC482CE6}"/>
              </a:ext>
            </a:extLst>
          </p:cNvPr>
          <p:cNvSpPr/>
          <p:nvPr/>
        </p:nvSpPr>
        <p:spPr>
          <a:xfrm rot="2864038" flipH="1">
            <a:off x="5542601" y="2020301"/>
            <a:ext cx="657472" cy="113986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50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902DC6-E5BF-8878-A606-A89D31975177}"/>
              </a:ext>
            </a:extLst>
          </p:cNvPr>
          <p:cNvSpPr txBox="1"/>
          <p:nvPr/>
        </p:nvSpPr>
        <p:spPr>
          <a:xfrm>
            <a:off x="1084521" y="930511"/>
            <a:ext cx="717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Artificial Intelligence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F12EDE-4515-8748-3627-DF842ECB7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724" y="3216827"/>
            <a:ext cx="2474276" cy="2499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0A3E9-6DAD-9D6C-6D9B-DF7C2D28F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444" y="2187861"/>
            <a:ext cx="1305973" cy="2048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111693-10D1-30DF-B7EE-F4FE810ED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867" y="4494112"/>
            <a:ext cx="1359470" cy="1008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54DAA1-1601-6050-8822-79EE663D7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7813" y="5548749"/>
            <a:ext cx="1359471" cy="1053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75A100-FB11-767F-7593-25BC463A7F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4973" y="603994"/>
            <a:ext cx="5448300" cy="1689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7FA4FA-7334-86D2-F243-B3E2987FDC7C}"/>
              </a:ext>
            </a:extLst>
          </p:cNvPr>
          <p:cNvSpPr txBox="1"/>
          <p:nvPr/>
        </p:nvSpPr>
        <p:spPr>
          <a:xfrm>
            <a:off x="1370271" y="1599713"/>
            <a:ext cx="3257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Training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CC3774-9842-625A-B5EE-FE1C3B48DBD2}"/>
              </a:ext>
            </a:extLst>
          </p:cNvPr>
          <p:cNvSpPr txBox="1"/>
          <p:nvPr/>
        </p:nvSpPr>
        <p:spPr>
          <a:xfrm>
            <a:off x="7645023" y="141032"/>
            <a:ext cx="3257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Choices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5DBA87DF-F146-E2A6-9818-DA3ADA2C277B}"/>
              </a:ext>
            </a:extLst>
          </p:cNvPr>
          <p:cNvSpPr/>
          <p:nvPr/>
        </p:nvSpPr>
        <p:spPr>
          <a:xfrm rot="18704871">
            <a:off x="3319004" y="1940951"/>
            <a:ext cx="603600" cy="134475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11CAE9CE-CB26-8C59-ACA7-64FEBC482CE6}"/>
              </a:ext>
            </a:extLst>
          </p:cNvPr>
          <p:cNvSpPr/>
          <p:nvPr/>
        </p:nvSpPr>
        <p:spPr>
          <a:xfrm rot="2864038" flipH="1">
            <a:off x="5542601" y="2020301"/>
            <a:ext cx="657472" cy="113986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F73D08-6EEA-B1F0-9B4E-BDEE7135FF91}"/>
              </a:ext>
            </a:extLst>
          </p:cNvPr>
          <p:cNvSpPr txBox="1"/>
          <p:nvPr/>
        </p:nvSpPr>
        <p:spPr>
          <a:xfrm>
            <a:off x="295137" y="2050294"/>
            <a:ext cx="1012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Tag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FA0AB4-542B-9760-F4C2-D39B53E22859}"/>
              </a:ext>
            </a:extLst>
          </p:cNvPr>
          <p:cNvCxnSpPr>
            <a:cxnSpLocks/>
          </p:cNvCxnSpPr>
          <p:nvPr/>
        </p:nvCxnSpPr>
        <p:spPr>
          <a:xfrm>
            <a:off x="817418" y="2457375"/>
            <a:ext cx="488026" cy="219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43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3"/>
          <p:cNvSpPr/>
          <p:nvPr/>
        </p:nvSpPr>
        <p:spPr>
          <a:xfrm>
            <a:off x="4876800" y="-200"/>
            <a:ext cx="73152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>
              <a:defRPr/>
            </a:pPr>
            <a:r>
              <a:rPr lang="en-US" sz="2400">
                <a:solidFill>
                  <a:srgbClr val="FFFFFF"/>
                </a:solidFill>
              </a:rPr>
              <a:t>6.png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Google Shape;340;p5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335487-41E0-B5EC-D869-794ACFF09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652155"/>
            <a:ext cx="5985165" cy="38912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AA6CE1-DFFF-6AEC-3670-84CD5BADE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83297"/>
            <a:ext cx="607236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71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902DC6-E5BF-8878-A606-A89D31975177}"/>
              </a:ext>
            </a:extLst>
          </p:cNvPr>
          <p:cNvSpPr txBox="1"/>
          <p:nvPr/>
        </p:nvSpPr>
        <p:spPr>
          <a:xfrm>
            <a:off x="1084521" y="930511"/>
            <a:ext cx="717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Artificial Intelligence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F12EDE-4515-8748-3627-DF842ECB7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724" y="3216827"/>
            <a:ext cx="2474276" cy="2499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0A3E9-6DAD-9D6C-6D9B-DF7C2D28F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444" y="2187861"/>
            <a:ext cx="1305973" cy="2048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111693-10D1-30DF-B7EE-F4FE810ED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867" y="4494112"/>
            <a:ext cx="1359470" cy="1008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54DAA1-1601-6050-8822-79EE663D7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7813" y="5548749"/>
            <a:ext cx="1359471" cy="1053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75A100-FB11-767F-7593-25BC463A7F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4973" y="603994"/>
            <a:ext cx="5448300" cy="1689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7FA4FA-7334-86D2-F243-B3E2987FDC7C}"/>
              </a:ext>
            </a:extLst>
          </p:cNvPr>
          <p:cNvSpPr txBox="1"/>
          <p:nvPr/>
        </p:nvSpPr>
        <p:spPr>
          <a:xfrm>
            <a:off x="1370271" y="1599713"/>
            <a:ext cx="3257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Training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CC3774-9842-625A-B5EE-FE1C3B48DBD2}"/>
              </a:ext>
            </a:extLst>
          </p:cNvPr>
          <p:cNvSpPr txBox="1"/>
          <p:nvPr/>
        </p:nvSpPr>
        <p:spPr>
          <a:xfrm>
            <a:off x="7645023" y="141032"/>
            <a:ext cx="3257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Choices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5DBA87DF-F146-E2A6-9818-DA3ADA2C277B}"/>
              </a:ext>
            </a:extLst>
          </p:cNvPr>
          <p:cNvSpPr/>
          <p:nvPr/>
        </p:nvSpPr>
        <p:spPr>
          <a:xfrm rot="18704871">
            <a:off x="3319004" y="1940951"/>
            <a:ext cx="603600" cy="134475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11CAE9CE-CB26-8C59-ACA7-64FEBC482CE6}"/>
              </a:ext>
            </a:extLst>
          </p:cNvPr>
          <p:cNvSpPr/>
          <p:nvPr/>
        </p:nvSpPr>
        <p:spPr>
          <a:xfrm rot="2864038" flipH="1">
            <a:off x="5542601" y="2020301"/>
            <a:ext cx="657472" cy="113986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C30F47-A65B-7D32-C183-532A9BCE0DBD}"/>
              </a:ext>
            </a:extLst>
          </p:cNvPr>
          <p:cNvSpPr txBox="1"/>
          <p:nvPr/>
        </p:nvSpPr>
        <p:spPr>
          <a:xfrm>
            <a:off x="6732807" y="2356619"/>
            <a:ext cx="499730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 am about to learn how to recognize slashes. So excited!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 have 16 choices. I also have one thousand images.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Let me try choice I first.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Of all 1000 images, I only get 250 correct? That’s even worse than the a gorrila.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Let me try Choice II then.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This time I make 400 times correct. I think I am improving…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F73D08-6EEA-B1F0-9B4E-BDEE7135FF91}"/>
              </a:ext>
            </a:extLst>
          </p:cNvPr>
          <p:cNvSpPr txBox="1"/>
          <p:nvPr/>
        </p:nvSpPr>
        <p:spPr>
          <a:xfrm>
            <a:off x="295137" y="2050294"/>
            <a:ext cx="1012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Tag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FA0AB4-542B-9760-F4C2-D39B53E22859}"/>
              </a:ext>
            </a:extLst>
          </p:cNvPr>
          <p:cNvCxnSpPr>
            <a:cxnSpLocks/>
          </p:cNvCxnSpPr>
          <p:nvPr/>
        </p:nvCxnSpPr>
        <p:spPr>
          <a:xfrm>
            <a:off x="817418" y="2457375"/>
            <a:ext cx="488026" cy="219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145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902DC6-E5BF-8878-A606-A89D31975177}"/>
              </a:ext>
            </a:extLst>
          </p:cNvPr>
          <p:cNvSpPr txBox="1"/>
          <p:nvPr/>
        </p:nvSpPr>
        <p:spPr>
          <a:xfrm>
            <a:off x="1084521" y="930511"/>
            <a:ext cx="717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Artificial Intelligence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F12EDE-4515-8748-3627-DF842ECB7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724" y="3216827"/>
            <a:ext cx="2474276" cy="2499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0A3E9-6DAD-9D6C-6D9B-DF7C2D28F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218" y="2084250"/>
            <a:ext cx="1097221" cy="17212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111693-10D1-30DF-B7EE-F4FE810ED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0271" y="4001790"/>
            <a:ext cx="1142168" cy="8469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54DAA1-1601-6050-8822-79EE663D7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5218" y="5056426"/>
            <a:ext cx="1142168" cy="8850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7FA4FA-7334-86D2-F243-B3E2987FDC7C}"/>
              </a:ext>
            </a:extLst>
          </p:cNvPr>
          <p:cNvSpPr txBox="1"/>
          <p:nvPr/>
        </p:nvSpPr>
        <p:spPr>
          <a:xfrm>
            <a:off x="1370271" y="1599713"/>
            <a:ext cx="3257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Training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CC3774-9842-625A-B5EE-FE1C3B48DBD2}"/>
              </a:ext>
            </a:extLst>
          </p:cNvPr>
          <p:cNvSpPr txBox="1"/>
          <p:nvPr/>
        </p:nvSpPr>
        <p:spPr>
          <a:xfrm>
            <a:off x="7645023" y="141032"/>
            <a:ext cx="3257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Choices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5DBA87DF-F146-E2A6-9818-DA3ADA2C277B}"/>
              </a:ext>
            </a:extLst>
          </p:cNvPr>
          <p:cNvSpPr/>
          <p:nvPr/>
        </p:nvSpPr>
        <p:spPr>
          <a:xfrm rot="18704871">
            <a:off x="3319004" y="1940951"/>
            <a:ext cx="603600" cy="134475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11CAE9CE-CB26-8C59-ACA7-64FEBC482CE6}"/>
              </a:ext>
            </a:extLst>
          </p:cNvPr>
          <p:cNvSpPr/>
          <p:nvPr/>
        </p:nvSpPr>
        <p:spPr>
          <a:xfrm rot="2864038" flipH="1">
            <a:off x="5542601" y="2020301"/>
            <a:ext cx="657472" cy="113986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6C6D80-CAB7-8542-AE99-807248009D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8986" y="930511"/>
            <a:ext cx="50165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76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902DC6-E5BF-8878-A606-A89D31975177}"/>
              </a:ext>
            </a:extLst>
          </p:cNvPr>
          <p:cNvSpPr txBox="1"/>
          <p:nvPr/>
        </p:nvSpPr>
        <p:spPr>
          <a:xfrm>
            <a:off x="1084521" y="930511"/>
            <a:ext cx="717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212121"/>
                </a:solidFill>
                <a:latin typeface="Arial"/>
              </a:rPr>
              <a:t>梯度下降法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Gradient Descent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647ED4-BE9F-EE79-01C9-40D67DB6A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21" y="1978993"/>
            <a:ext cx="8769927" cy="425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74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902DC6-E5BF-8878-A606-A89D31975177}"/>
              </a:ext>
            </a:extLst>
          </p:cNvPr>
          <p:cNvSpPr txBox="1"/>
          <p:nvPr/>
        </p:nvSpPr>
        <p:spPr>
          <a:xfrm>
            <a:off x="276070" y="887981"/>
            <a:ext cx="11555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Now it starts to become a little bit complex…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7820FB-5A21-1790-9A14-FED58711C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814" y="2273135"/>
            <a:ext cx="3009900" cy="279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74E24C-D9C4-B1E7-DB95-27A2552A2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71089"/>
            <a:ext cx="2097232" cy="299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51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902DC6-E5BF-8878-A606-A89D31975177}"/>
              </a:ext>
            </a:extLst>
          </p:cNvPr>
          <p:cNvSpPr txBox="1"/>
          <p:nvPr/>
        </p:nvSpPr>
        <p:spPr>
          <a:xfrm>
            <a:off x="1084521" y="930511"/>
            <a:ext cx="717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representation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260B9E-2312-39B1-72E1-D84E9899C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772" y="1637722"/>
            <a:ext cx="2692400" cy="2197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F56DE7-49D3-D9D5-3F4F-5ADED9883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122" y="3964185"/>
            <a:ext cx="2679700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8B791-604A-FB8F-F0E5-2D2E16D52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332" y="1515286"/>
            <a:ext cx="2832100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C85173-BB1F-4CD9-ADA1-CEDB5B0187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7432" y="4014985"/>
            <a:ext cx="27940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13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902DC6-E5BF-8878-A606-A89D31975177}"/>
              </a:ext>
            </a:extLst>
          </p:cNvPr>
          <p:cNvSpPr txBox="1"/>
          <p:nvPr/>
        </p:nvSpPr>
        <p:spPr>
          <a:xfrm>
            <a:off x="890557" y="1027493"/>
            <a:ext cx="717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model starts to fail…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3DDCDE-93D4-0F07-E615-44D94DD77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21" y="2307937"/>
            <a:ext cx="2882900" cy="2768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7CA050-9E93-F27E-F352-8265B4C3538D}"/>
              </a:ext>
            </a:extLst>
          </p:cNvPr>
          <p:cNvSpPr txBox="1"/>
          <p:nvPr/>
        </p:nvSpPr>
        <p:spPr>
          <a:xfrm>
            <a:off x="4849091" y="2260601"/>
            <a:ext cx="59851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DC4D41"/>
                </a:solidFill>
              </a:rPr>
              <a:t>Letter size are different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solidFill>
                <a:srgbClr val="DC4D4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DC4D41"/>
                </a:solidFill>
              </a:rPr>
              <a:t>Letter location on the screen is different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solidFill>
                <a:srgbClr val="DC4D41"/>
              </a:solidFill>
            </a:endParaRPr>
          </a:p>
          <a:p>
            <a:r>
              <a:rPr lang="en-US" sz="2400">
                <a:solidFill>
                  <a:srgbClr val="DC4D41"/>
                </a:solidFill>
              </a:rPr>
              <a:t>…</a:t>
            </a:r>
          </a:p>
          <a:p>
            <a:endParaRPr lang="en-US" sz="2400">
              <a:solidFill>
                <a:srgbClr val="DC4D41"/>
              </a:solidFill>
            </a:endParaRPr>
          </a:p>
          <a:p>
            <a:r>
              <a:rPr lang="en-US" sz="2400">
                <a:solidFill>
                  <a:srgbClr val="DC4D41"/>
                </a:solidFill>
              </a:rPr>
              <a:t>We needs a better way. </a:t>
            </a:r>
          </a:p>
        </p:txBody>
      </p:sp>
    </p:spTree>
    <p:extLst>
      <p:ext uri="{BB962C8B-B14F-4D97-AF65-F5344CB8AC3E}">
        <p14:creationId xmlns:p14="http://schemas.microsoft.com/office/powerpoint/2010/main" val="130848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902DC6-E5BF-8878-A606-A89D31975177}"/>
              </a:ext>
            </a:extLst>
          </p:cNvPr>
          <p:cNvSpPr txBox="1"/>
          <p:nvPr/>
        </p:nvSpPr>
        <p:spPr>
          <a:xfrm>
            <a:off x="890557" y="1027493"/>
            <a:ext cx="717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Previous Knowledge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2B7402-2D14-7F19-DCC2-B9FB81C43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49" y="2184400"/>
            <a:ext cx="1583459" cy="1536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9ED5C2-B381-9F5A-0CC1-151787FBD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032" y="2184400"/>
            <a:ext cx="1616448" cy="1536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D5FF58-6212-8E3A-9403-10D3C9215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049" y="4292957"/>
            <a:ext cx="1603226" cy="1536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202CE4-CB75-EE7C-D89D-0EBA1FEE4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3043" y="4296243"/>
            <a:ext cx="1603226" cy="15691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DD9684-2287-D41C-B8D6-E4DD4E6C1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2709" y="2762112"/>
            <a:ext cx="1485900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4DF8E5-BB6E-8A83-862A-713D957BAE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2709" y="4887013"/>
            <a:ext cx="14859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75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902DC6-E5BF-8878-A606-A89D31975177}"/>
              </a:ext>
            </a:extLst>
          </p:cNvPr>
          <p:cNvSpPr txBox="1"/>
          <p:nvPr/>
        </p:nvSpPr>
        <p:spPr>
          <a:xfrm>
            <a:off x="821284" y="276322"/>
            <a:ext cx="717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Neural Network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0B0DE2-8A6A-3409-1019-2BD99AB87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235" y="874087"/>
            <a:ext cx="1406814" cy="1367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2952CC-2D55-C2F2-6371-C8F017025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418" y="824778"/>
            <a:ext cx="1320800" cy="1308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3605E0-3215-940A-895D-8A60AF801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586" y="824778"/>
            <a:ext cx="1320801" cy="1336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F21B1E-73D3-254E-85C5-E0EEFB455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3959" y="1288328"/>
            <a:ext cx="1485900" cy="381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569B98-AE8B-3CDB-574F-7A7C525A80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5777" y="1288328"/>
            <a:ext cx="1485900" cy="381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3FF08F0-E10D-42D7-596E-96B3E166FF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3959" y="2925353"/>
            <a:ext cx="1485900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5AE313-6558-5246-3588-DF7B466B0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5777" y="2925353"/>
            <a:ext cx="1485900" cy="381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021B0AF-B4EA-36D2-4B65-E9F78764EC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3959" y="4371878"/>
            <a:ext cx="1485900" cy="381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84B9F7F-0E5E-9149-53E6-DF46373FB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5777" y="4371878"/>
            <a:ext cx="1485900" cy="381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DA7A056-9F15-2779-86E4-41BCEDFC3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163" y="5842722"/>
            <a:ext cx="1485900" cy="381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43FA7B-B44E-CFE8-576D-91A06F1B01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981" y="5842722"/>
            <a:ext cx="1485900" cy="381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BBDA731-D44D-F5D4-FA04-B457C769D4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300" y="2374726"/>
            <a:ext cx="1453749" cy="14822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B6B8EEE-6192-7221-7CF6-4CDAF4637F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235" y="3895041"/>
            <a:ext cx="1406814" cy="13973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C0F01D-3155-6F7F-22B7-E9BCDAB602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235" y="5404963"/>
            <a:ext cx="1406814" cy="13880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AA1552-8098-159B-D6DC-E36E058EF3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5518" y="2405537"/>
            <a:ext cx="1244600" cy="12573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059CA51-397A-3F4F-C7E2-C8F04D4139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3586" y="2408061"/>
            <a:ext cx="1320800" cy="1320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5E572FD-DBAE-3855-9E21-72AF34F491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7418" y="3940078"/>
            <a:ext cx="1270000" cy="1244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3528615-BBA7-2B08-8181-E4CB4CBF62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26270" y="3943179"/>
            <a:ext cx="1338115" cy="133811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D1C4BC5-3D47-E094-B4E7-5A0D0BC0F1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24177" y="5529552"/>
            <a:ext cx="1320800" cy="125957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78F0202-7D4D-066F-B067-CBDF917CAD5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26270" y="5586535"/>
            <a:ext cx="1331255" cy="12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56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3"/>
          <p:cNvSpPr/>
          <p:nvPr/>
        </p:nvSpPr>
        <p:spPr>
          <a:xfrm>
            <a:off x="4876800" y="-200"/>
            <a:ext cx="73152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>
              <a:defRPr/>
            </a:pPr>
            <a:r>
              <a:rPr lang="en-US" sz="2400">
                <a:solidFill>
                  <a:srgbClr val="FFFFFF"/>
                </a:solidFill>
              </a:rPr>
              <a:t>6.png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Google Shape;340;p5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97B1F1-57B3-0E50-929B-C1F7AFC43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0" y="2323523"/>
            <a:ext cx="5928917" cy="1666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AEDED8-B0C6-C507-A8CD-9737D9189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14300"/>
            <a:ext cx="603913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04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3"/>
          <p:cNvSpPr/>
          <p:nvPr/>
        </p:nvSpPr>
        <p:spPr>
          <a:xfrm>
            <a:off x="4876800" y="-200"/>
            <a:ext cx="73152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>
              <a:defRPr/>
            </a:pPr>
            <a:r>
              <a:rPr lang="en-US" sz="2400">
                <a:solidFill>
                  <a:srgbClr val="FFFFFF"/>
                </a:solidFill>
              </a:rPr>
              <a:t>6.png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Google Shape;340;p5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2" name="Google Shape;342;p53"/>
          <p:cNvSpPr txBox="1"/>
          <p:nvPr/>
        </p:nvSpPr>
        <p:spPr>
          <a:xfrm>
            <a:off x="5370947" y="3479776"/>
            <a:ext cx="6474800" cy="3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onsolas"/>
              <a:cs typeface="Consolas"/>
              <a:sym typeface="Consola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onsolas"/>
              <a:cs typeface="Consolas"/>
              <a:sym typeface="Consola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onsolas"/>
              <a:cs typeface="Consolas"/>
              <a:sym typeface="Consola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onsolas"/>
              <a:cs typeface="Consolas"/>
              <a:sym typeface="Consola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onsolas"/>
              <a:cs typeface="Consolas"/>
              <a:sym typeface="Consola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onsolas"/>
              <a:cs typeface="Consolas"/>
              <a:sym typeface="Consola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onsolas"/>
              <a:cs typeface="Consolas"/>
              <a:sym typeface="Consola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onsolas"/>
              <a:cs typeface="Consolas"/>
              <a:sym typeface="Consola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4560A7-8BFC-99E8-C52A-85AD5E981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18" y="1980313"/>
            <a:ext cx="5772163" cy="2998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184599-E41D-3B26-6C45-C5D899C3D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57661"/>
            <a:ext cx="6095999" cy="341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3"/>
          <p:cNvSpPr/>
          <p:nvPr/>
        </p:nvSpPr>
        <p:spPr>
          <a:xfrm>
            <a:off x="4876800" y="-200"/>
            <a:ext cx="73152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>
              <a:defRPr/>
            </a:pPr>
            <a:r>
              <a:rPr lang="en-US" sz="2400">
                <a:solidFill>
                  <a:srgbClr val="FFFFFF"/>
                </a:solidFill>
              </a:rPr>
              <a:t>6.png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Google Shape;340;p5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E302B-0E9F-3382-0E34-CB0F2CA38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59841"/>
            <a:ext cx="6051603" cy="28338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4DE3A-0238-9650-DA5E-0E6A7080F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1802847"/>
            <a:ext cx="6095999" cy="34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7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深度学习</a:t>
            </a:r>
            <a:r>
              <a:rPr lang="zh-CN" altLang="en-US" dirty="0">
                <a:solidFill>
                  <a:schemeClr val="bg1"/>
                </a:solidFill>
              </a:rPr>
              <a:t>（</a:t>
            </a:r>
            <a:r>
              <a:rPr lang="en-US" altLang="zh-CN" dirty="0">
                <a:solidFill>
                  <a:schemeClr val="bg1"/>
                </a:solidFill>
              </a:rPr>
              <a:t>Deep Learning)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5" name="Picture 4" descr="long_logo">
            <a:extLst>
              <a:ext uri="{FF2B5EF4-FFF2-40B4-BE49-F238E27FC236}">
                <a16:creationId xmlns:a16="http://schemas.microsoft.com/office/drawing/2014/main" id="{D7082FA4-023F-4A47-9496-5C807BF43E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4" y="368934"/>
            <a:ext cx="3517979" cy="9144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43515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EAF2EB-A3C3-D968-D86C-AD6F1D156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068" y="2159000"/>
            <a:ext cx="2231615" cy="2842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65A0F7-2B4D-5D4B-A8B3-E3D0A8FB7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911" y="2159000"/>
            <a:ext cx="2679405" cy="29081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902DC6-E5BF-8878-A606-A89D31975177}"/>
              </a:ext>
            </a:extLst>
          </p:cNvPr>
          <p:cNvSpPr txBox="1"/>
          <p:nvPr/>
        </p:nvSpPr>
        <p:spPr>
          <a:xfrm>
            <a:off x="276070" y="887981"/>
            <a:ext cx="7176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Imagine we live in a simple world</a:t>
            </a:r>
          </a:p>
        </p:txBody>
      </p:sp>
    </p:spTree>
    <p:extLst>
      <p:ext uri="{BB962C8B-B14F-4D97-AF65-F5344CB8AC3E}">
        <p14:creationId xmlns:p14="http://schemas.microsoft.com/office/powerpoint/2010/main" val="1088447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902DC6-E5BF-8878-A606-A89D31975177}"/>
              </a:ext>
            </a:extLst>
          </p:cNvPr>
          <p:cNvSpPr txBox="1"/>
          <p:nvPr/>
        </p:nvSpPr>
        <p:spPr>
          <a:xfrm>
            <a:off x="1084521" y="930511"/>
            <a:ext cx="717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212121"/>
                </a:solidFill>
                <a:latin typeface="Arial"/>
              </a:rPr>
              <a:t>Keyboard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732E13-640C-0D01-6065-44ADA4B09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27" y="1963544"/>
            <a:ext cx="2819400" cy="3009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D62F1-1527-5117-21F8-B23933626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972" y="1884751"/>
            <a:ext cx="3042289" cy="316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40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902DC6-E5BF-8878-A606-A89D31975177}"/>
              </a:ext>
            </a:extLst>
          </p:cNvPr>
          <p:cNvSpPr txBox="1"/>
          <p:nvPr/>
        </p:nvSpPr>
        <p:spPr>
          <a:xfrm>
            <a:off x="1084521" y="930511"/>
            <a:ext cx="717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212121"/>
                </a:solidFill>
                <a:latin typeface="Arial"/>
              </a:rPr>
              <a:t>Image Recognition Software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85CD7-9B8E-0F29-1129-4ACE65EBE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65" y="2559639"/>
            <a:ext cx="4285481" cy="20225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325494-A7DD-2474-B8CF-CDFB7714A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146" y="1515286"/>
            <a:ext cx="1371600" cy="109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C5760E-FE57-1B78-A146-07277F346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5975" y="4250515"/>
            <a:ext cx="4470400" cy="2171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2EEA2B-435C-DD2F-2647-DD8D10215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6375" y="3197301"/>
            <a:ext cx="13081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5514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3084</TotalTime>
  <Words>553</Words>
  <Application>Microsoft Macintosh PowerPoint</Application>
  <PresentationFormat>Widescreen</PresentationFormat>
  <Paragraphs>120</Paragraphs>
  <Slides>27</Slides>
  <Notes>27</Notes>
  <HiddenSlides>7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Menlo</vt:lpstr>
      <vt:lpstr>Simple Dark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深度学习（Deep Learning)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Tong Hu</dc:creator>
  <cp:lastModifiedBy>Tong Hu</cp:lastModifiedBy>
  <cp:revision>99</cp:revision>
  <cp:lastPrinted>2020-10-12T01:43:40Z</cp:lastPrinted>
  <dcterms:created xsi:type="dcterms:W3CDTF">2020-08-26T00:26:03Z</dcterms:created>
  <dcterms:modified xsi:type="dcterms:W3CDTF">2022-05-12T09:28:18Z</dcterms:modified>
</cp:coreProperties>
</file>