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795" r:id="rId2"/>
    <p:sldId id="797" r:id="rId3"/>
    <p:sldId id="800" r:id="rId4"/>
    <p:sldId id="801" r:id="rId5"/>
    <p:sldId id="802" r:id="rId6"/>
    <p:sldId id="495" r:id="rId7"/>
    <p:sldId id="926" r:id="rId8"/>
    <p:sldId id="918" r:id="rId9"/>
    <p:sldId id="566" r:id="rId10"/>
    <p:sldId id="927" r:id="rId11"/>
    <p:sldId id="928" r:id="rId12"/>
    <p:sldId id="934" r:id="rId13"/>
    <p:sldId id="935" r:id="rId14"/>
    <p:sldId id="936" r:id="rId15"/>
    <p:sldId id="938" r:id="rId16"/>
    <p:sldId id="939" r:id="rId17"/>
    <p:sldId id="859" r:id="rId18"/>
    <p:sldId id="808" r:id="rId19"/>
    <p:sldId id="874" r:id="rId20"/>
    <p:sldId id="907" r:id="rId21"/>
    <p:sldId id="913" r:id="rId22"/>
    <p:sldId id="904" r:id="rId23"/>
    <p:sldId id="879" r:id="rId24"/>
    <p:sldId id="924" r:id="rId25"/>
    <p:sldId id="925" r:id="rId26"/>
    <p:sldId id="881" r:id="rId27"/>
    <p:sldId id="912" r:id="rId28"/>
    <p:sldId id="911" r:id="rId29"/>
    <p:sldId id="894" r:id="rId30"/>
    <p:sldId id="895" r:id="rId31"/>
    <p:sldId id="893" r:id="rId32"/>
    <p:sldId id="888" r:id="rId33"/>
    <p:sldId id="897" r:id="rId34"/>
    <p:sldId id="898" r:id="rId35"/>
    <p:sldId id="864" r:id="rId36"/>
    <p:sldId id="899" r:id="rId37"/>
    <p:sldId id="906" r:id="rId38"/>
    <p:sldId id="900" r:id="rId39"/>
    <p:sldId id="901" r:id="rId40"/>
    <p:sldId id="908" r:id="rId41"/>
    <p:sldId id="914" r:id="rId42"/>
    <p:sldId id="902" r:id="rId43"/>
    <p:sldId id="941" r:id="rId44"/>
    <p:sldId id="940" r:id="rId45"/>
    <p:sldId id="817" r:id="rId46"/>
    <p:sldId id="78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2E3"/>
    <a:srgbClr val="FFFF00"/>
    <a:srgbClr val="FFCD42"/>
    <a:srgbClr val="DD5145"/>
    <a:srgbClr val="D1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49"/>
    <p:restoredTop sz="87741"/>
  </p:normalViewPr>
  <p:slideViewPr>
    <p:cSldViewPr snapToGrid="0" snapToObjects="1">
      <p:cViewPr varScale="1">
        <p:scale>
          <a:sx n="80" d="100"/>
          <a:sy n="80" d="100"/>
        </p:scale>
        <p:origin x="216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0B36-324D-1040-B497-EB12F0B0E05D}" type="datetimeFigureOut"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4CB89-4FF6-7749-8054-AA73E053C9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状态码</a:t>
            </a:r>
            <a:r>
              <a:rPr lang="zh-CN" altLang="en-US"/>
              <a:t>：当前服务器的响应状态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10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状态码</a:t>
            </a:r>
            <a:r>
              <a:rPr lang="zh-CN" altLang="en-US"/>
              <a:t>：当前服务器的响应状态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161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状态码</a:t>
            </a:r>
            <a:r>
              <a:rPr lang="zh-CN" altLang="en-US"/>
              <a:t>：当前服务器的响应状态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86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动画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2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chrome的开发者工具里</a:t>
            </a:r>
            <a:r>
              <a:rPr lang="zh-CN" altLang="en-US"/>
              <a:t>，关于开发者工具的用法，请大家浏览我们的课程网站。我们今天的作业就是去观察</a:t>
            </a:r>
            <a:r>
              <a:rPr lang="en-US" altLang="zh-CN"/>
              <a:t>ucla.com</a:t>
            </a:r>
            <a:r>
              <a:rPr lang="zh-CN" altLang="en-US"/>
              <a:t>的请求头和响应头。</a:t>
            </a:r>
            <a:endParaRPr lang="en-US" altLang="zh-CN"/>
          </a:p>
          <a:p>
            <a:endParaRPr lang="en-US"/>
          </a:p>
          <a:p>
            <a:r>
              <a:rPr lang="en-US"/>
              <a:t>网络协议</a:t>
            </a:r>
            <a:r>
              <a:rPr lang="zh-CN" altLang="en-US"/>
              <a:t>：</a:t>
            </a:r>
            <a:endParaRPr lang="en-US" altLang="zh-CN"/>
          </a:p>
          <a:p>
            <a:r>
              <a:rPr lang="en-US"/>
              <a:t>浏览器和服务器之间遵守的一套规则</a:t>
            </a:r>
            <a:r>
              <a:rPr lang="zh-CN" altLang="en-US"/>
              <a:t>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1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88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4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3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67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8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8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2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398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59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1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070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</a:defRPr>
            </a:lvl1pPr>
            <a:lvl2pPr lvl="1" algn="r">
              <a:buNone/>
              <a:defRPr sz="1333">
                <a:solidFill>
                  <a:schemeClr val="lt2"/>
                </a:solidFill>
              </a:defRPr>
            </a:lvl2pPr>
            <a:lvl3pPr lvl="2" algn="r">
              <a:buNone/>
              <a:defRPr sz="1333">
                <a:solidFill>
                  <a:schemeClr val="lt2"/>
                </a:solidFill>
              </a:defRPr>
            </a:lvl3pPr>
            <a:lvl4pPr lvl="3" algn="r">
              <a:buNone/>
              <a:defRPr sz="1333">
                <a:solidFill>
                  <a:schemeClr val="lt2"/>
                </a:solidFill>
              </a:defRPr>
            </a:lvl4pPr>
            <a:lvl5pPr lvl="4" algn="r">
              <a:buNone/>
              <a:defRPr sz="1333">
                <a:solidFill>
                  <a:schemeClr val="lt2"/>
                </a:solidFill>
              </a:defRPr>
            </a:lvl5pPr>
            <a:lvl6pPr lvl="5" algn="r">
              <a:buNone/>
              <a:defRPr sz="1333">
                <a:solidFill>
                  <a:schemeClr val="lt2"/>
                </a:solidFill>
              </a:defRPr>
            </a:lvl6pPr>
            <a:lvl7pPr lvl="6" algn="r">
              <a:buNone/>
              <a:defRPr sz="1333">
                <a:solidFill>
                  <a:schemeClr val="lt2"/>
                </a:solidFill>
              </a:defRPr>
            </a:lvl7pPr>
            <a:lvl8pPr lvl="7" algn="r">
              <a:buNone/>
              <a:defRPr sz="1333">
                <a:solidFill>
                  <a:schemeClr val="lt2"/>
                </a:solidFill>
              </a:defRPr>
            </a:lvl8pPr>
            <a:lvl9pPr lvl="8" algn="r">
              <a:buNone/>
              <a:defRPr sz="1333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2974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ucla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回顾</a:t>
            </a:r>
          </a:p>
        </p:txBody>
      </p:sp>
    </p:spTree>
    <p:extLst>
      <p:ext uri="{BB962C8B-B14F-4D97-AF65-F5344CB8AC3E}">
        <p14:creationId xmlns:p14="http://schemas.microsoft.com/office/powerpoint/2010/main" val="148359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72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65174" y="23750"/>
            <a:ext cx="5826826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5E0B6-5CC1-E440-A6C3-15A9AC13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9" y="1628596"/>
            <a:ext cx="5341628" cy="4295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EB2CC-E06A-B64A-9753-600DB59F78F3}"/>
              </a:ext>
            </a:extLst>
          </p:cNvPr>
          <p:cNvSpPr txBox="1"/>
          <p:nvPr/>
        </p:nvSpPr>
        <p:spPr>
          <a:xfrm>
            <a:off x="6662057" y="3252989"/>
            <a:ext cx="54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manga.bilibili.com/conan</a:t>
            </a:r>
          </a:p>
        </p:txBody>
      </p:sp>
    </p:spTree>
    <p:extLst>
      <p:ext uri="{BB962C8B-B14F-4D97-AF65-F5344CB8AC3E}">
        <p14:creationId xmlns:p14="http://schemas.microsoft.com/office/powerpoint/2010/main" val="319780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65174" y="23750"/>
            <a:ext cx="5826826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5E0B6-5CC1-E440-A6C3-15A9AC13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9" y="1628596"/>
            <a:ext cx="5341628" cy="429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46256-DDAD-C948-8476-5C048C818BC4}"/>
              </a:ext>
            </a:extLst>
          </p:cNvPr>
          <p:cNvSpPr txBox="1"/>
          <p:nvPr/>
        </p:nvSpPr>
        <p:spPr>
          <a:xfrm>
            <a:off x="6662057" y="3252989"/>
            <a:ext cx="54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manga.bilibili.com/conan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9AD548-1A86-514F-AB07-7F7B196BD977}"/>
              </a:ext>
            </a:extLst>
          </p:cNvPr>
          <p:cNvCxnSpPr>
            <a:cxnSpLocks/>
          </p:cNvCxnSpPr>
          <p:nvPr/>
        </p:nvCxnSpPr>
        <p:spPr>
          <a:xfrm>
            <a:off x="7897092" y="3920071"/>
            <a:ext cx="217748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AD7083-91DA-994E-A858-2FF1F1B3ACB4}"/>
              </a:ext>
            </a:extLst>
          </p:cNvPr>
          <p:cNvSpPr txBox="1"/>
          <p:nvPr/>
        </p:nvSpPr>
        <p:spPr>
          <a:xfrm>
            <a:off x="6971533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域名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C54CC7-88A8-AD4A-BC4D-9839C8B94C9A}"/>
              </a:ext>
            </a:extLst>
          </p:cNvPr>
          <p:cNvCxnSpPr>
            <a:cxnSpLocks/>
          </p:cNvCxnSpPr>
          <p:nvPr/>
        </p:nvCxnSpPr>
        <p:spPr>
          <a:xfrm>
            <a:off x="10242214" y="3907861"/>
            <a:ext cx="101552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62FD41-71D8-DF42-A17E-180B717E04D9}"/>
              </a:ext>
            </a:extLst>
          </p:cNvPr>
          <p:cNvSpPr txBox="1"/>
          <p:nvPr/>
        </p:nvSpPr>
        <p:spPr>
          <a:xfrm>
            <a:off x="9010845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路径</a:t>
            </a:r>
          </a:p>
        </p:txBody>
      </p:sp>
    </p:spTree>
    <p:extLst>
      <p:ext uri="{BB962C8B-B14F-4D97-AF65-F5344CB8AC3E}">
        <p14:creationId xmlns:p14="http://schemas.microsoft.com/office/powerpoint/2010/main" val="373413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65174" y="23750"/>
            <a:ext cx="5826826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5E0B6-5CC1-E440-A6C3-15A9AC13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9" y="1628596"/>
            <a:ext cx="5341628" cy="429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45B21F-0475-6C45-BAEC-37BCEA29ABFF}"/>
              </a:ext>
            </a:extLst>
          </p:cNvPr>
          <p:cNvSpPr txBox="1"/>
          <p:nvPr/>
        </p:nvSpPr>
        <p:spPr>
          <a:xfrm>
            <a:off x="6662057" y="3252989"/>
            <a:ext cx="54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http://manga.bilibili.com/conan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36BADB-FEBA-4841-AF61-5F1B3515B1E2}"/>
              </a:ext>
            </a:extLst>
          </p:cNvPr>
          <p:cNvCxnSpPr>
            <a:cxnSpLocks/>
          </p:cNvCxnSpPr>
          <p:nvPr/>
        </p:nvCxnSpPr>
        <p:spPr>
          <a:xfrm>
            <a:off x="8443357" y="3920071"/>
            <a:ext cx="217748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D53F09-2981-1943-B38A-7DC466953BA3}"/>
              </a:ext>
            </a:extLst>
          </p:cNvPr>
          <p:cNvSpPr txBox="1"/>
          <p:nvPr/>
        </p:nvSpPr>
        <p:spPr>
          <a:xfrm>
            <a:off x="7517798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域名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AEAA3-CF8A-DA4D-929E-A8E7326B77C0}"/>
              </a:ext>
            </a:extLst>
          </p:cNvPr>
          <p:cNvCxnSpPr>
            <a:cxnSpLocks/>
          </p:cNvCxnSpPr>
          <p:nvPr/>
        </p:nvCxnSpPr>
        <p:spPr>
          <a:xfrm>
            <a:off x="10788479" y="3907861"/>
            <a:ext cx="101552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1E053B-04FC-3C4B-A7E5-0B69C16DDB56}"/>
              </a:ext>
            </a:extLst>
          </p:cNvPr>
          <p:cNvSpPr txBox="1"/>
          <p:nvPr/>
        </p:nvSpPr>
        <p:spPr>
          <a:xfrm>
            <a:off x="9557110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路径</a:t>
            </a:r>
          </a:p>
        </p:txBody>
      </p:sp>
    </p:spTree>
    <p:extLst>
      <p:ext uri="{BB962C8B-B14F-4D97-AF65-F5344CB8AC3E}">
        <p14:creationId xmlns:p14="http://schemas.microsoft.com/office/powerpoint/2010/main" val="41164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65174" y="23750"/>
            <a:ext cx="5826826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5E0B6-5CC1-E440-A6C3-15A9AC13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9" y="1628596"/>
            <a:ext cx="5341628" cy="429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2597E-991C-BD4D-B901-F0EABDCB2A4C}"/>
              </a:ext>
            </a:extLst>
          </p:cNvPr>
          <p:cNvSpPr txBox="1"/>
          <p:nvPr/>
        </p:nvSpPr>
        <p:spPr>
          <a:xfrm>
            <a:off x="6662057" y="3252989"/>
            <a:ext cx="54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https://manga.bilibili.com/conan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C6513C-346E-4C4F-B845-39C6D83AE5CA}"/>
              </a:ext>
            </a:extLst>
          </p:cNvPr>
          <p:cNvCxnSpPr>
            <a:cxnSpLocks/>
          </p:cNvCxnSpPr>
          <p:nvPr/>
        </p:nvCxnSpPr>
        <p:spPr>
          <a:xfrm>
            <a:off x="8443357" y="3920071"/>
            <a:ext cx="217748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8CC190-2F9E-E04D-A88D-4A919372B1CE}"/>
              </a:ext>
            </a:extLst>
          </p:cNvPr>
          <p:cNvSpPr txBox="1"/>
          <p:nvPr/>
        </p:nvSpPr>
        <p:spPr>
          <a:xfrm>
            <a:off x="7517798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域名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A2C68C-EC4A-3A43-A2C4-7D34EDE14183}"/>
              </a:ext>
            </a:extLst>
          </p:cNvPr>
          <p:cNvCxnSpPr>
            <a:cxnSpLocks/>
          </p:cNvCxnSpPr>
          <p:nvPr/>
        </p:nvCxnSpPr>
        <p:spPr>
          <a:xfrm>
            <a:off x="10788479" y="3907861"/>
            <a:ext cx="101552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85A9E1-6CD6-574B-A7DC-8CEEC0FB3377}"/>
              </a:ext>
            </a:extLst>
          </p:cNvPr>
          <p:cNvSpPr txBox="1"/>
          <p:nvPr/>
        </p:nvSpPr>
        <p:spPr>
          <a:xfrm>
            <a:off x="9557110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路径</a:t>
            </a:r>
          </a:p>
        </p:txBody>
      </p:sp>
    </p:spTree>
    <p:extLst>
      <p:ext uri="{BB962C8B-B14F-4D97-AF65-F5344CB8AC3E}">
        <p14:creationId xmlns:p14="http://schemas.microsoft.com/office/powerpoint/2010/main" val="216159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65174" y="23750"/>
            <a:ext cx="5826826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5E0B6-5CC1-E440-A6C3-15A9AC13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9" y="1628596"/>
            <a:ext cx="5341628" cy="429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2597E-991C-BD4D-B901-F0EABDCB2A4C}"/>
              </a:ext>
            </a:extLst>
          </p:cNvPr>
          <p:cNvSpPr txBox="1"/>
          <p:nvPr/>
        </p:nvSpPr>
        <p:spPr>
          <a:xfrm>
            <a:off x="6662057" y="3252989"/>
            <a:ext cx="54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https://manga.bilibili.com/conan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C6513C-346E-4C4F-B845-39C6D83AE5CA}"/>
              </a:ext>
            </a:extLst>
          </p:cNvPr>
          <p:cNvCxnSpPr>
            <a:cxnSpLocks/>
          </p:cNvCxnSpPr>
          <p:nvPr/>
        </p:nvCxnSpPr>
        <p:spPr>
          <a:xfrm>
            <a:off x="8443357" y="3920071"/>
            <a:ext cx="217748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8CC190-2F9E-E04D-A88D-4A919372B1CE}"/>
              </a:ext>
            </a:extLst>
          </p:cNvPr>
          <p:cNvSpPr txBox="1"/>
          <p:nvPr/>
        </p:nvSpPr>
        <p:spPr>
          <a:xfrm>
            <a:off x="7517798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域名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A2C68C-EC4A-3A43-A2C4-7D34EDE14183}"/>
              </a:ext>
            </a:extLst>
          </p:cNvPr>
          <p:cNvCxnSpPr>
            <a:cxnSpLocks/>
          </p:cNvCxnSpPr>
          <p:nvPr/>
        </p:nvCxnSpPr>
        <p:spPr>
          <a:xfrm>
            <a:off x="10788479" y="3907861"/>
            <a:ext cx="101552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85A9E1-6CD6-574B-A7DC-8CEEC0FB3377}"/>
              </a:ext>
            </a:extLst>
          </p:cNvPr>
          <p:cNvSpPr txBox="1"/>
          <p:nvPr/>
        </p:nvSpPr>
        <p:spPr>
          <a:xfrm>
            <a:off x="9557110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路径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131391-8D9B-3D4C-BA34-15A71EC2F725}"/>
              </a:ext>
            </a:extLst>
          </p:cNvPr>
          <p:cNvCxnSpPr>
            <a:cxnSpLocks/>
          </p:cNvCxnSpPr>
          <p:nvPr/>
        </p:nvCxnSpPr>
        <p:spPr>
          <a:xfrm>
            <a:off x="6934222" y="3907861"/>
            <a:ext cx="101552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1C9E5E-9F97-8046-BF6C-A5FDF35FDEC1}"/>
              </a:ext>
            </a:extLst>
          </p:cNvPr>
          <p:cNvSpPr txBox="1"/>
          <p:nvPr/>
        </p:nvSpPr>
        <p:spPr>
          <a:xfrm>
            <a:off x="5702853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网络协议</a:t>
            </a:r>
          </a:p>
        </p:txBody>
      </p:sp>
    </p:spTree>
    <p:extLst>
      <p:ext uri="{BB962C8B-B14F-4D97-AF65-F5344CB8AC3E}">
        <p14:creationId xmlns:p14="http://schemas.microsoft.com/office/powerpoint/2010/main" val="181556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65174" y="23750"/>
            <a:ext cx="5826826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5E0B6-5CC1-E440-A6C3-15A9AC13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9" y="1628596"/>
            <a:ext cx="5341628" cy="429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2597E-991C-BD4D-B901-F0EABDCB2A4C}"/>
              </a:ext>
            </a:extLst>
          </p:cNvPr>
          <p:cNvSpPr txBox="1"/>
          <p:nvPr/>
        </p:nvSpPr>
        <p:spPr>
          <a:xfrm>
            <a:off x="6662057" y="3252989"/>
            <a:ext cx="54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https://manga.bilibili.com/conan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C6513C-346E-4C4F-B845-39C6D83AE5CA}"/>
              </a:ext>
            </a:extLst>
          </p:cNvPr>
          <p:cNvCxnSpPr>
            <a:cxnSpLocks/>
          </p:cNvCxnSpPr>
          <p:nvPr/>
        </p:nvCxnSpPr>
        <p:spPr>
          <a:xfrm>
            <a:off x="8443357" y="3920071"/>
            <a:ext cx="217748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8CC190-2F9E-E04D-A88D-4A919372B1CE}"/>
              </a:ext>
            </a:extLst>
          </p:cNvPr>
          <p:cNvSpPr txBox="1"/>
          <p:nvPr/>
        </p:nvSpPr>
        <p:spPr>
          <a:xfrm>
            <a:off x="7517798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域名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A2C68C-EC4A-3A43-A2C4-7D34EDE14183}"/>
              </a:ext>
            </a:extLst>
          </p:cNvPr>
          <p:cNvCxnSpPr>
            <a:cxnSpLocks/>
          </p:cNvCxnSpPr>
          <p:nvPr/>
        </p:nvCxnSpPr>
        <p:spPr>
          <a:xfrm>
            <a:off x="10788479" y="3907861"/>
            <a:ext cx="101552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85A9E1-6CD6-574B-A7DC-8CEEC0FB3377}"/>
              </a:ext>
            </a:extLst>
          </p:cNvPr>
          <p:cNvSpPr txBox="1"/>
          <p:nvPr/>
        </p:nvSpPr>
        <p:spPr>
          <a:xfrm>
            <a:off x="9557110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路径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131391-8D9B-3D4C-BA34-15A71EC2F725}"/>
              </a:ext>
            </a:extLst>
          </p:cNvPr>
          <p:cNvCxnSpPr>
            <a:cxnSpLocks/>
          </p:cNvCxnSpPr>
          <p:nvPr/>
        </p:nvCxnSpPr>
        <p:spPr>
          <a:xfrm>
            <a:off x="6934222" y="3907861"/>
            <a:ext cx="101552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1C9E5E-9F97-8046-BF6C-A5FDF35FDEC1}"/>
              </a:ext>
            </a:extLst>
          </p:cNvPr>
          <p:cNvSpPr txBox="1"/>
          <p:nvPr/>
        </p:nvSpPr>
        <p:spPr>
          <a:xfrm>
            <a:off x="5702853" y="4096343"/>
            <a:ext cx="362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网络协议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14FCE-66AB-A143-97C4-3D7FB6806B7C}"/>
              </a:ext>
            </a:extLst>
          </p:cNvPr>
          <p:cNvSpPr txBox="1"/>
          <p:nvPr/>
        </p:nvSpPr>
        <p:spPr>
          <a:xfrm>
            <a:off x="6837018" y="1354801"/>
            <a:ext cx="4869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URL</a:t>
            </a:r>
          </a:p>
          <a:p>
            <a:r>
              <a:rPr lang="en-US" altLang="zh-CN" sz="3600"/>
              <a:t>(universal</a:t>
            </a:r>
            <a:r>
              <a:rPr lang="zh-CN" altLang="en-US" sz="3600"/>
              <a:t> </a:t>
            </a:r>
            <a:r>
              <a:rPr lang="en-US" altLang="zh-CN" sz="3600"/>
              <a:t>resource</a:t>
            </a:r>
            <a:r>
              <a:rPr lang="zh-CN" altLang="en-US" sz="3600"/>
              <a:t> </a:t>
            </a:r>
            <a:r>
              <a:rPr lang="en-US" altLang="zh-CN" sz="3600"/>
              <a:t>locator)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746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8CB1-0E5A-4E43-817C-D94EE33A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8019277" cy="5454400"/>
          </a:xfrm>
        </p:spPr>
        <p:txBody>
          <a:bodyPr/>
          <a:lstStyle/>
          <a:p>
            <a:r>
              <a:rPr lang="zh-CN" altLang="en-US" sz="3600">
                <a:solidFill>
                  <a:srgbClr val="FFFF00"/>
                </a:solidFill>
              </a:rPr>
              <a:t> </a:t>
            </a:r>
            <a:r>
              <a:rPr lang="zh-CN" altLang="en-US" sz="3600">
                <a:solidFill>
                  <a:schemeClr val="tx1"/>
                </a:solidFill>
              </a:rPr>
              <a:t>小结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FFFF00"/>
                </a:solidFill>
              </a:rPr>
            </a:br>
            <a:r>
              <a:rPr lang="en-US" altLang="zh-CN" sz="2800">
                <a:solidFill>
                  <a:srgbClr val="FFFF00"/>
                </a:solidFill>
              </a:rPr>
              <a:t>1.</a:t>
            </a:r>
            <a:r>
              <a:rPr lang="zh-CN" altLang="en-US" sz="2800">
                <a:solidFill>
                  <a:srgbClr val="FFFF00"/>
                </a:solidFill>
              </a:rPr>
              <a:t> 网址通过不同路径访问同一个域名的不同资源。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FFFF00"/>
                </a:solidFill>
              </a:rPr>
            </a:br>
            <a:r>
              <a:rPr lang="en-US" altLang="zh-CN" sz="2800">
                <a:solidFill>
                  <a:srgbClr val="FFFF00"/>
                </a:solidFill>
              </a:rPr>
              <a:t>2.</a:t>
            </a:r>
            <a:r>
              <a:rPr lang="zh-CN" altLang="en-US" sz="2800">
                <a:solidFill>
                  <a:srgbClr val="FFFF00"/>
                </a:solidFill>
              </a:rPr>
              <a:t> 一个完整的</a:t>
            </a:r>
            <a:r>
              <a:rPr lang="en-US" altLang="zh-CN" sz="2800">
                <a:solidFill>
                  <a:srgbClr val="FFFF00"/>
                </a:solidFill>
              </a:rPr>
              <a:t>URL</a:t>
            </a:r>
            <a:r>
              <a:rPr lang="zh-CN" altLang="en-US" sz="2800">
                <a:solidFill>
                  <a:srgbClr val="FFFF00"/>
                </a:solidFill>
              </a:rPr>
              <a:t>由协议名，域名，和路径组成。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8926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HTTP: 超文本传输协议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14D58-1CA2-A543-B413-EA2CE851DE0B}"/>
              </a:ext>
            </a:extLst>
          </p:cNvPr>
          <p:cNvSpPr txBox="1"/>
          <p:nvPr/>
        </p:nvSpPr>
        <p:spPr>
          <a:xfrm>
            <a:off x="2865120" y="3990200"/>
            <a:ext cx="669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(HyperText Transfer Protocol) </a:t>
            </a:r>
          </a:p>
        </p:txBody>
      </p:sp>
    </p:spTree>
    <p:extLst>
      <p:ext uri="{BB962C8B-B14F-4D97-AF65-F5344CB8AC3E}">
        <p14:creationId xmlns:p14="http://schemas.microsoft.com/office/powerpoint/2010/main" val="290168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1057275" y="871538"/>
            <a:ext cx="1457325" cy="1000125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72" y="2008908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74727" y="4696691"/>
            <a:ext cx="2507673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manga.bilibili.com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1005054" y="2161309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192.168.0.101</a:t>
            </a:r>
          </a:p>
        </p:txBody>
      </p:sp>
    </p:spTree>
    <p:extLst>
      <p:ext uri="{BB962C8B-B14F-4D97-AF65-F5344CB8AC3E}">
        <p14:creationId xmlns:p14="http://schemas.microsoft.com/office/powerpoint/2010/main" val="240220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1.</a:t>
            </a:r>
            <a:r>
              <a:rPr lang="zh-CN" altLang="en-US" sz="2800">
                <a:solidFill>
                  <a:srgbClr val="FFFF00"/>
                </a:solidFill>
              </a:rPr>
              <a:t> 每台连接到互联网的设备都需要什么？</a:t>
            </a:r>
            <a:br>
              <a:rPr lang="en-US" altLang="zh-CN" sz="2800">
                <a:solidFill>
                  <a:srgbClr val="4CD2E3"/>
                </a:solidFill>
              </a:rPr>
            </a:b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8048373" y="2606040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CD2E3"/>
                </a:solidFill>
              </a:rPr>
              <a:t>IP地址</a:t>
            </a:r>
          </a:p>
        </p:txBody>
      </p:sp>
    </p:spTree>
    <p:extLst>
      <p:ext uri="{BB962C8B-B14F-4D97-AF65-F5344CB8AC3E}">
        <p14:creationId xmlns:p14="http://schemas.microsoft.com/office/powerpoint/2010/main" val="9414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1057275" y="871538"/>
            <a:ext cx="1457325" cy="1000125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72" y="2008908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74727" y="4696691"/>
            <a:ext cx="2507673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manga.bilibili.com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1005054" y="2161309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192.168.0.101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22687CF-9A56-F244-BC7E-0C4F5C550298}"/>
              </a:ext>
            </a:extLst>
          </p:cNvPr>
          <p:cNvSpPr/>
          <p:nvPr/>
        </p:nvSpPr>
        <p:spPr>
          <a:xfrm rot="2019724">
            <a:off x="2588360" y="1619963"/>
            <a:ext cx="2161309" cy="9262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89C8-41EA-E04F-834D-A91A1726077E}"/>
              </a:ext>
            </a:extLst>
          </p:cNvPr>
          <p:cNvSpPr txBox="1"/>
          <p:nvPr/>
        </p:nvSpPr>
        <p:spPr>
          <a:xfrm>
            <a:off x="3491343" y="1199408"/>
            <a:ext cx="519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http://</a:t>
            </a:r>
            <a:r>
              <a:rPr lang="en-US" sz="2400"/>
              <a:t>manga.bilibili.com/conan</a:t>
            </a:r>
          </a:p>
        </p:txBody>
      </p:sp>
    </p:spTree>
    <p:extLst>
      <p:ext uri="{BB962C8B-B14F-4D97-AF65-F5344CB8AC3E}">
        <p14:creationId xmlns:p14="http://schemas.microsoft.com/office/powerpoint/2010/main" val="19826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1057275" y="871538"/>
            <a:ext cx="1457325" cy="1000125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72" y="2008908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74727" y="4696691"/>
            <a:ext cx="2507673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manga.bilibili.com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75F1BEA1-7070-894B-9560-8C6482F5FB6B}"/>
              </a:ext>
            </a:extLst>
          </p:cNvPr>
          <p:cNvSpPr/>
          <p:nvPr/>
        </p:nvSpPr>
        <p:spPr>
          <a:xfrm>
            <a:off x="1057275" y="4696691"/>
            <a:ext cx="1457325" cy="1000125"/>
          </a:xfrm>
          <a:prstGeom prst="snipRoundRect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1005054" y="2161309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B4C99-A9C5-3947-95DA-EB2042EA4B8B}"/>
              </a:ext>
            </a:extLst>
          </p:cNvPr>
          <p:cNvSpPr txBox="1"/>
          <p:nvPr/>
        </p:nvSpPr>
        <p:spPr>
          <a:xfrm>
            <a:off x="9317181" y="4050360"/>
            <a:ext cx="202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139.159.241.37</a:t>
            </a:r>
          </a:p>
          <a:p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22687CF-9A56-F244-BC7E-0C4F5C550298}"/>
              </a:ext>
            </a:extLst>
          </p:cNvPr>
          <p:cNvSpPr/>
          <p:nvPr/>
        </p:nvSpPr>
        <p:spPr>
          <a:xfrm rot="2019724">
            <a:off x="2588360" y="1619963"/>
            <a:ext cx="2161309" cy="9262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89C8-41EA-E04F-834D-A91A1726077E}"/>
              </a:ext>
            </a:extLst>
          </p:cNvPr>
          <p:cNvSpPr txBox="1"/>
          <p:nvPr/>
        </p:nvSpPr>
        <p:spPr>
          <a:xfrm>
            <a:off x="3491345" y="1199408"/>
            <a:ext cx="50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http://</a:t>
            </a:r>
            <a:r>
              <a:rPr lang="en-US" sz="2400"/>
              <a:t>manga.bilibili.com/conan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22762FA-5EED-2D4E-B106-6C1295E08C66}"/>
              </a:ext>
            </a:extLst>
          </p:cNvPr>
          <p:cNvSpPr/>
          <p:nvPr/>
        </p:nvSpPr>
        <p:spPr>
          <a:xfrm rot="8926618">
            <a:off x="2695273" y="4099814"/>
            <a:ext cx="2161309" cy="926275"/>
          </a:xfrm>
          <a:prstGeom prst="rightArrow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5763491" y="0"/>
            <a:ext cx="6428509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096000" y="316817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https://manga.bilibili.com/conan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D778-3FBF-ED4A-8E88-2E9E7D1948DF}"/>
              </a:ext>
            </a:extLst>
          </p:cNvPr>
          <p:cNvSpPr/>
          <p:nvPr/>
        </p:nvSpPr>
        <p:spPr>
          <a:xfrm>
            <a:off x="126245" y="1037685"/>
            <a:ext cx="5373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（我写在信封上的话）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 /conan HTTPS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Host: manga.bilibili.com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rgbClr val="212121"/>
              </a:solidFill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6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5763491" y="0"/>
            <a:ext cx="6428509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096000" y="316817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https://manga.bilibili.com/conan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D778-3FBF-ED4A-8E88-2E9E7D1948DF}"/>
              </a:ext>
            </a:extLst>
          </p:cNvPr>
          <p:cNvSpPr/>
          <p:nvPr/>
        </p:nvSpPr>
        <p:spPr>
          <a:xfrm>
            <a:off x="126245" y="1037685"/>
            <a:ext cx="53734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（我写在信封上的话）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 /conan HTTPS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Host: manga.bilibili.com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rgbClr val="212121"/>
              </a:solidFill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（我实际的内心活动）：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r>
              <a:rPr lang="zh-CN" altLang="en-US" sz="240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听说</a:t>
            </a:r>
            <a:r>
              <a:rPr lang="en-US" altLang="zh-CN" sz="240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manga.bilibili.com</a:t>
            </a:r>
            <a:r>
              <a:rPr lang="zh-CN" altLang="en-US" sz="240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这个地方有很多漫画资源，而我现在特别想看名侦探柯南的漫画，我多么希望它可以给我呀！不过一定要是名侦探柯南哦，我可不想看什么火影忍者漫画或者空中课堂视频。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5763491" y="0"/>
            <a:ext cx="6428509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096000" y="316817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 Request Header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D778-3FBF-ED4A-8E88-2E9E7D1948DF}"/>
              </a:ext>
            </a:extLst>
          </p:cNvPr>
          <p:cNvSpPr/>
          <p:nvPr/>
        </p:nvSpPr>
        <p:spPr>
          <a:xfrm>
            <a:off x="126245" y="1037685"/>
            <a:ext cx="53734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（我写在信封上的话）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 /conan HTTPS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Host: manga.bilibili.com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（我实际的内心活动）：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听说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manga.bilibili.com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这个地方有很多漫画资源，而我现在特别想看名侦探柯南的漫画，我多么希望它可以给我呀！不过一定要是名侦探柯南哦，我可不想看什么火影忍者漫画或者空中课堂视频。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9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5763491" y="0"/>
            <a:ext cx="6428509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096000" y="316817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 Request Header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ctr">
              <a:defRPr/>
            </a:pPr>
            <a:r>
              <a:rPr lang="zh-CN" altLang="en-US" sz="2800">
                <a:solidFill>
                  <a:srgbClr val="FFFF00"/>
                </a:solidFill>
                <a:ea typeface="SimHei" panose="02010609060101010101" pitchFamily="49" charset="-122"/>
              </a:rPr>
              <a:t>我在向谁发出请求？</a:t>
            </a:r>
          </a:p>
          <a:p>
            <a:pPr lvl="0" algn="ctr">
              <a:defRPr/>
            </a:pPr>
            <a:r>
              <a:rPr lang="zh-CN" altLang="en-US" sz="2800">
                <a:solidFill>
                  <a:srgbClr val="FFFF00"/>
                </a:solidFill>
                <a:ea typeface="SimHei" panose="02010609060101010101" pitchFamily="49" charset="-122"/>
              </a:rPr>
              <a:t>我需要什么？</a:t>
            </a:r>
            <a:endParaRPr lang="zh-CN" altLang="en-US" sz="28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8D778-3FBF-ED4A-8E88-2E9E7D1948DF}"/>
              </a:ext>
            </a:extLst>
          </p:cNvPr>
          <p:cNvSpPr/>
          <p:nvPr/>
        </p:nvSpPr>
        <p:spPr>
          <a:xfrm>
            <a:off x="126245" y="1037685"/>
            <a:ext cx="53734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（我写在信封上的话）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 /conan HTTPS</a:t>
            </a: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b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Host: manga.bilibili.com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Consolas" panose="020B0609020204030204" pitchFamily="49" charset="0"/>
              </a:rPr>
              <a:t>（我实际的内心活动）：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听说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manga.bilibili.com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Menlo" panose="020B0609030804020204" pitchFamily="49" charset="0"/>
              </a:rPr>
              <a:t>这个地方有很多漫画资源，而我现在特别想看名侦探柯南的漫画，我多么希望它可以给我呀！不过一定要是名侦探柯南哦，我可不想看什么火影忍者漫画或者空中课堂视频。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 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97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291000" y="3110746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 Response Header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71978-6E3E-3E46-8045-ED18E0A3BD92}"/>
              </a:ext>
            </a:extLst>
          </p:cNvPr>
          <p:cNvSpPr/>
          <p:nvPr/>
        </p:nvSpPr>
        <p:spPr>
          <a:xfrm>
            <a:off x="97500" y="259608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HTTP</a:t>
            </a:r>
            <a:r>
              <a:rPr lang="en-US" sz="2800" b="1">
                <a:solidFill>
                  <a:srgbClr val="21212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20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291000" y="3110746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 Response Header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71978-6E3E-3E46-8045-ED18E0A3BD92}"/>
              </a:ext>
            </a:extLst>
          </p:cNvPr>
          <p:cNvSpPr/>
          <p:nvPr/>
        </p:nvSpPr>
        <p:spPr>
          <a:xfrm>
            <a:off x="97500" y="259608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HTTPS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20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（状态码）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5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291000" y="3110746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009688">
                    <a:lumMod val="60000"/>
                    <a:lumOff val="40000"/>
                  </a:srgbClr>
                </a:solidFill>
              </a:rPr>
              <a:t>HTTP Response Header</a:t>
            </a:r>
            <a:endParaRPr lang="en-US" sz="2800">
              <a:solidFill>
                <a:srgbClr val="009688">
                  <a:lumMod val="60000"/>
                  <a:lumOff val="40000"/>
                </a:srgb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71978-6E3E-3E46-8045-ED18E0A3BD92}"/>
              </a:ext>
            </a:extLst>
          </p:cNvPr>
          <p:cNvSpPr/>
          <p:nvPr/>
        </p:nvSpPr>
        <p:spPr>
          <a:xfrm>
            <a:off x="97500" y="259608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HTTPS 20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443DA-58FF-9F49-A229-44CAD9899852}"/>
              </a:ext>
            </a:extLst>
          </p:cNvPr>
          <p:cNvSpPr txBox="1"/>
          <p:nvPr/>
        </p:nvSpPr>
        <p:spPr>
          <a:xfrm>
            <a:off x="2078441" y="3934913"/>
            <a:ext cx="203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没问题!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）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84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7285-99BA-C84A-9B50-86060947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6918A-FCA2-584A-8917-6D7D2852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524"/>
            <a:ext cx="12192000" cy="649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6FEFDE-CC7E-AA40-B822-E766B50D6DA8}"/>
              </a:ext>
            </a:extLst>
          </p:cNvPr>
          <p:cNvSpPr txBox="1"/>
          <p:nvPr/>
        </p:nvSpPr>
        <p:spPr>
          <a:xfrm>
            <a:off x="6337737" y="1150883"/>
            <a:ext cx="520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https://scls.org.cn/derek</a:t>
            </a:r>
          </a:p>
        </p:txBody>
      </p:sp>
    </p:spTree>
    <p:extLst>
      <p:ext uri="{BB962C8B-B14F-4D97-AF65-F5344CB8AC3E}">
        <p14:creationId xmlns:p14="http://schemas.microsoft.com/office/powerpoint/2010/main" val="169270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2.</a:t>
            </a:r>
            <a:r>
              <a:rPr lang="zh-CN" altLang="en-US" sz="2800">
                <a:solidFill>
                  <a:srgbClr val="FFFF00"/>
                </a:solidFill>
              </a:rPr>
              <a:t> </a:t>
            </a:r>
            <a:r>
              <a:rPr lang="en-US" altLang="zh-CN" sz="2800">
                <a:solidFill>
                  <a:srgbClr val="FFFF00"/>
                </a:solidFill>
              </a:rPr>
              <a:t>IP</a:t>
            </a:r>
            <a:r>
              <a:rPr lang="zh-CN" altLang="en-US" sz="2800">
                <a:solidFill>
                  <a:srgbClr val="FFFF00"/>
                </a:solidFill>
              </a:rPr>
              <a:t>地址由几位二进制数组成？</a:t>
            </a:r>
            <a:br>
              <a:rPr lang="en-US" altLang="zh-CN" sz="2800">
                <a:solidFill>
                  <a:srgbClr val="FFFF00"/>
                </a:solidFill>
              </a:rPr>
            </a:b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8048373" y="2606040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</a:t>
            </a:r>
            <a:r>
              <a:rPr lang="zh-CN" alt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位，</a:t>
            </a:r>
            <a:r>
              <a:rPr lang="en-US" altLang="zh-CN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r>
              <a:rPr lang="zh-CN" alt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个字节</a:t>
            </a:r>
            <a:endParaRPr lang="en-US" sz="2800">
              <a:solidFill>
                <a:srgbClr val="4CD2E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83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03 Access Forbidden with Directory Browsing">
            <a:extLst>
              <a:ext uri="{FF2B5EF4-FFF2-40B4-BE49-F238E27FC236}">
                <a16:creationId xmlns:a16="http://schemas.microsoft.com/office/drawing/2014/main" id="{6BC02A51-50FF-944E-8C65-D7F661A2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284"/>
            <a:ext cx="12192000" cy="51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0 Internal Server Error upon entering module configuration page FAQ. Best  tools for PrestaShop ➜ MyPrestaModules.com">
            <a:extLst>
              <a:ext uri="{FF2B5EF4-FFF2-40B4-BE49-F238E27FC236}">
                <a16:creationId xmlns:a16="http://schemas.microsoft.com/office/drawing/2014/main" id="{89C68F4D-B650-734F-8ED6-F64CCAA3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665"/>
            <a:ext cx="12192000" cy="57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14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5F37-D1AB-084C-B10C-0A950A87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11423538" cy="5454400"/>
          </a:xfrm>
        </p:spPr>
        <p:txBody>
          <a:bodyPr/>
          <a:lstStyle/>
          <a:p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200	OK</a:t>
            </a:r>
            <a:r>
              <a:rPr lang="zh-CN" alt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（没问题）</a:t>
            </a:r>
            <a:br>
              <a:rPr 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301 	</a:t>
            </a:r>
            <a:r>
              <a:rPr lang="zh-CN" alt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Moved Permanently</a:t>
            </a:r>
            <a:r>
              <a:rPr lang="zh-CN" alt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（这个资源搬新家了，并且永远不会再回来了）</a:t>
            </a:r>
            <a:br>
              <a:rPr 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302 	Moved Temporarily</a:t>
            </a:r>
            <a:r>
              <a:rPr lang="zh-CN" alt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（这个资源目前搬家了，还有可能回来）</a:t>
            </a:r>
            <a:b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403  Permission Denied</a:t>
            </a:r>
            <a:r>
              <a:rPr lang="zh-CN" alt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（你没有权限访问该资源）</a:t>
            </a:r>
            <a:br>
              <a:rPr 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404 	Not Found</a:t>
            </a:r>
            <a:r>
              <a:rPr lang="zh-CN" alt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（我找不到这个路径啊</a:t>
            </a:r>
            <a:r>
              <a:rPr lang="en-US" altLang="zh-CN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…)</a:t>
            </a:r>
            <a:br>
              <a:rPr 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500 	Internal Server Error</a:t>
            </a:r>
            <a:r>
              <a:rPr lang="zh-CN" altLang="en-US" sz="28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（我宕机了）</a:t>
            </a:r>
            <a:endParaRPr lang="en-US" sz="28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93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314758" y="983855"/>
            <a:ext cx="1457325" cy="1000125"/>
          </a:xfrm>
          <a:prstGeom prst="snip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45" y="2506230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60873" y="4862945"/>
            <a:ext cx="2507673" cy="188421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bilibili.com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75F1BEA1-7070-894B-9560-8C6482F5FB6B}"/>
              </a:ext>
            </a:extLst>
          </p:cNvPr>
          <p:cNvSpPr/>
          <p:nvPr/>
        </p:nvSpPr>
        <p:spPr>
          <a:xfrm>
            <a:off x="314758" y="5611091"/>
            <a:ext cx="1457325" cy="1000125"/>
          </a:xfrm>
          <a:prstGeom prst="snip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314758" y="2056694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114.13.54.68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B4C99-A9C5-3947-95DA-EB2042EA4B8B}"/>
              </a:ext>
            </a:extLst>
          </p:cNvPr>
          <p:cNvSpPr txBox="1"/>
          <p:nvPr/>
        </p:nvSpPr>
        <p:spPr>
          <a:xfrm>
            <a:off x="9656619" y="4397233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92.41.1.147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BE3BB-160F-CB4B-B233-8A5B101B94B7}"/>
              </a:ext>
            </a:extLst>
          </p:cNvPr>
          <p:cNvSpPr txBox="1"/>
          <p:nvPr/>
        </p:nvSpPr>
        <p:spPr>
          <a:xfrm>
            <a:off x="1921667" y="222131"/>
            <a:ext cx="6386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Hey </a:t>
            </a:r>
            <a: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  <a:t>B站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，我想看个电影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我想看一部哈利波特电影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是的我想看哈利波特电影，你是不是耳朵有点背。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我收到了哈利波特电影数据，谢谢。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0EFB3-888E-DA45-9DC4-98EA84D6C7BC}"/>
              </a:ext>
            </a:extLst>
          </p:cNvPr>
          <p:cNvSpPr txBox="1"/>
          <p:nvPr/>
        </p:nvSpPr>
        <p:spPr>
          <a:xfrm>
            <a:off x="7689273" y="1483917"/>
            <a:ext cx="4187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我是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B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站，你想要看什么？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哦，你真的是想看哈利波特电影么？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我不是耳朵背，我只是想确认一下。这是哈利波特电影的数据，收到之后请回复我。</a:t>
            </a:r>
            <a:endParaRPr lang="en-US" altLang="zh-CN" sz="24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399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TCP: 传输控制协议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14D58-1CA2-A543-B413-EA2CE851DE0B}"/>
              </a:ext>
            </a:extLst>
          </p:cNvPr>
          <p:cNvSpPr txBox="1"/>
          <p:nvPr/>
        </p:nvSpPr>
        <p:spPr>
          <a:xfrm>
            <a:off x="2865120" y="3990200"/>
            <a:ext cx="669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(Transmission Control Protocol) </a:t>
            </a:r>
          </a:p>
        </p:txBody>
      </p:sp>
    </p:spTree>
    <p:extLst>
      <p:ext uri="{BB962C8B-B14F-4D97-AF65-F5344CB8AC3E}">
        <p14:creationId xmlns:p14="http://schemas.microsoft.com/office/powerpoint/2010/main" val="3825335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TCP</a:t>
            </a:r>
            <a:r>
              <a:rPr lang="zh-CN" altLang="en-US" sz="2800">
                <a:solidFill>
                  <a:schemeClr val="tx1"/>
                </a:solidFill>
              </a:rPr>
              <a:t>协议：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三次握手（确认）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保证可靠传输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常适用于对数据完整性要求比较高的场合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5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314758" y="983855"/>
            <a:ext cx="1457325" cy="1000125"/>
          </a:xfrm>
          <a:prstGeom prst="snip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45" y="2506230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60873" y="4862945"/>
            <a:ext cx="2507673" cy="188421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bilibili.com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75F1BEA1-7070-894B-9560-8C6482F5FB6B}"/>
              </a:ext>
            </a:extLst>
          </p:cNvPr>
          <p:cNvSpPr/>
          <p:nvPr/>
        </p:nvSpPr>
        <p:spPr>
          <a:xfrm>
            <a:off x="314758" y="5611091"/>
            <a:ext cx="1457325" cy="100012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314758" y="2056694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114.13.54.68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B4C99-A9C5-3947-95DA-EB2042EA4B8B}"/>
              </a:ext>
            </a:extLst>
          </p:cNvPr>
          <p:cNvSpPr txBox="1"/>
          <p:nvPr/>
        </p:nvSpPr>
        <p:spPr>
          <a:xfrm>
            <a:off x="9656619" y="4397233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92.41.1.147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BE3BB-160F-CB4B-B233-8A5B101B94B7}"/>
              </a:ext>
            </a:extLst>
          </p:cNvPr>
          <p:cNvSpPr txBox="1"/>
          <p:nvPr/>
        </p:nvSpPr>
        <p:spPr>
          <a:xfrm>
            <a:off x="1921667" y="222131"/>
            <a:ext cx="638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Hey </a:t>
            </a:r>
            <a: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  <a:t>B站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，我想看春节联欢晚会的直播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0EFB3-888E-DA45-9DC4-98EA84D6C7BC}"/>
              </a:ext>
            </a:extLst>
          </p:cNvPr>
          <p:cNvSpPr txBox="1"/>
          <p:nvPr/>
        </p:nvSpPr>
        <p:spPr>
          <a:xfrm>
            <a:off x="7689273" y="1483917"/>
            <a:ext cx="4187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（几乎还没等对方说完）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k</a:t>
            </a: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452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314758" y="983855"/>
            <a:ext cx="1457325" cy="1000125"/>
          </a:xfrm>
          <a:prstGeom prst="snip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45" y="2506230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60873" y="4862945"/>
            <a:ext cx="2507673" cy="1884218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bilibili.com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75F1BEA1-7070-894B-9560-8C6482F5FB6B}"/>
              </a:ext>
            </a:extLst>
          </p:cNvPr>
          <p:cNvSpPr/>
          <p:nvPr/>
        </p:nvSpPr>
        <p:spPr>
          <a:xfrm>
            <a:off x="314758" y="5611091"/>
            <a:ext cx="1457325" cy="100012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314758" y="2056694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114.13.54.68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B4C99-A9C5-3947-95DA-EB2042EA4B8B}"/>
              </a:ext>
            </a:extLst>
          </p:cNvPr>
          <p:cNvSpPr txBox="1"/>
          <p:nvPr/>
        </p:nvSpPr>
        <p:spPr>
          <a:xfrm>
            <a:off x="9656619" y="4397233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92.41.1.147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BE3BB-160F-CB4B-B233-8A5B101B94B7}"/>
              </a:ext>
            </a:extLst>
          </p:cNvPr>
          <p:cNvSpPr txBox="1"/>
          <p:nvPr/>
        </p:nvSpPr>
        <p:spPr>
          <a:xfrm>
            <a:off x="1921667" y="222131"/>
            <a:ext cx="638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Hey </a:t>
            </a:r>
            <a: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  <a:t>B站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，我想看春节联欢晚会的直播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0EFB3-888E-DA45-9DC4-98EA84D6C7BC}"/>
              </a:ext>
            </a:extLst>
          </p:cNvPr>
          <p:cNvSpPr txBox="1"/>
          <p:nvPr/>
        </p:nvSpPr>
        <p:spPr>
          <a:xfrm>
            <a:off x="7689273" y="1483917"/>
            <a:ext cx="418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（几乎还没等对方说完）</a:t>
            </a:r>
            <a:r>
              <a:rPr lang="en-US" altLang="zh-CN" sz="24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K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buAutoNum type="arabicPeriod"/>
            </a:pPr>
            <a:endParaRPr 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122" name="Picture 2" descr="春晚海外直播, 在线观看2022年春节联欢晚会">
            <a:extLst>
              <a:ext uri="{FF2B5EF4-FFF2-40B4-BE49-F238E27FC236}">
                <a16:creationId xmlns:a16="http://schemas.microsoft.com/office/drawing/2014/main" id="{3077A470-0752-BF4E-B3B4-24258B57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26" y="3842103"/>
            <a:ext cx="2157293" cy="11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9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126E-86D5-014E-ACFF-0340EBF2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UDP: 用户数据</a:t>
            </a:r>
            <a:r>
              <a:rPr lang="zh-CN" altLang="en-US">
                <a:solidFill>
                  <a:schemeClr val="tx1"/>
                </a:solidFill>
              </a:rPr>
              <a:t>报协议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14D58-1CA2-A543-B413-EA2CE851DE0B}"/>
              </a:ext>
            </a:extLst>
          </p:cNvPr>
          <p:cNvSpPr txBox="1"/>
          <p:nvPr/>
        </p:nvSpPr>
        <p:spPr>
          <a:xfrm>
            <a:off x="2865120" y="3990200"/>
            <a:ext cx="669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(User Datagram Protocol) </a:t>
            </a:r>
          </a:p>
        </p:txBody>
      </p:sp>
    </p:spTree>
    <p:extLst>
      <p:ext uri="{BB962C8B-B14F-4D97-AF65-F5344CB8AC3E}">
        <p14:creationId xmlns:p14="http://schemas.microsoft.com/office/powerpoint/2010/main" val="2833978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</a:rPr>
              <a:t>UDP</a:t>
            </a:r>
            <a:r>
              <a:rPr lang="zh-CN" altLang="en-US" sz="2800">
                <a:solidFill>
                  <a:schemeClr val="tx1"/>
                </a:solidFill>
              </a:rPr>
              <a:t>协议：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无连接协议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UDP</a:t>
            </a:r>
            <a:r>
              <a:rPr lang="zh-CN" altLang="en-US" sz="2800">
                <a:solidFill>
                  <a:schemeClr val="tx1"/>
                </a:solidFill>
              </a:rPr>
              <a:t>不保证数据的可靠传输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常适用与对实时性要求比较高的场合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4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7027293" cy="5454400"/>
          </a:xfrm>
        </p:spPr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3.</a:t>
            </a:r>
            <a:r>
              <a:rPr lang="zh-CN" altLang="en-US" sz="2800">
                <a:solidFill>
                  <a:srgbClr val="FFFF00"/>
                </a:solidFill>
              </a:rPr>
              <a:t>通过</a:t>
            </a:r>
            <a:r>
              <a:rPr lang="en-US" sz="2800">
                <a:solidFill>
                  <a:srgbClr val="2FFF12"/>
                </a:solidFill>
                <a:latin typeface="Andale Mono" panose="020B0509000000000004" pitchFamily="49" charset="0"/>
              </a:rPr>
              <a:t>142.250.199.78</a:t>
            </a:r>
            <a:r>
              <a:rPr lang="en-US" sz="2800">
                <a:solidFill>
                  <a:srgbClr val="FFFF00"/>
                </a:solidFill>
                <a:latin typeface="Andale Mono" panose="020B0509000000000004" pitchFamily="49" charset="0"/>
              </a:rPr>
              <a:t>和google.com都可以访问google主页</a:t>
            </a:r>
            <a:r>
              <a:rPr lang="zh-CN" altLang="en-US" sz="2800">
                <a:solidFill>
                  <a:srgbClr val="FFFF00"/>
                </a:solidFill>
                <a:latin typeface="Andale Mono" panose="020B0509000000000004" pitchFamily="49" charset="0"/>
              </a:rPr>
              <a:t>，请问后者称做什么？</a:t>
            </a:r>
            <a:br>
              <a:rPr lang="en-US" sz="2800">
                <a:solidFill>
                  <a:srgbClr val="2FFF12"/>
                </a:solidFill>
                <a:latin typeface="Andale Mono" panose="020B0509000000000004" pitchFamily="49" charset="0"/>
              </a:rPr>
            </a:b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8048373" y="2606040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域名</a:t>
            </a:r>
            <a:endParaRPr lang="en-US" sz="2800">
              <a:solidFill>
                <a:srgbClr val="4CD2E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94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4CB210-BFBF-214A-8151-9B5C841E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en-US" altLang="zh-CN" sz="3600">
                <a:solidFill>
                  <a:schemeClr val="tx1"/>
                </a:solidFill>
              </a:rPr>
              <a:t>TCP VS. UDP 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 微信语音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2.</a:t>
            </a:r>
            <a:r>
              <a:rPr lang="zh-CN" altLang="en-US" sz="2800">
                <a:solidFill>
                  <a:schemeClr val="tx1"/>
                </a:solidFill>
              </a:rPr>
              <a:t> 看</a:t>
            </a:r>
            <a:r>
              <a:rPr lang="en-US" altLang="zh-CN" sz="2800">
                <a:solidFill>
                  <a:schemeClr val="tx1"/>
                </a:solidFill>
              </a:rPr>
              <a:t>《</a:t>
            </a:r>
            <a:r>
              <a:rPr lang="zh-CN" altLang="en-US" sz="2800">
                <a:solidFill>
                  <a:schemeClr val="tx1"/>
                </a:solidFill>
              </a:rPr>
              <a:t>珍珠港</a:t>
            </a:r>
            <a:r>
              <a:rPr lang="en-US" altLang="zh-CN" sz="2800">
                <a:solidFill>
                  <a:schemeClr val="tx1"/>
                </a:solidFill>
              </a:rPr>
              <a:t>》</a:t>
            </a:r>
            <a:r>
              <a:rPr lang="zh-CN" altLang="en-US" sz="2800">
                <a:solidFill>
                  <a:schemeClr val="tx1"/>
                </a:solidFill>
              </a:rPr>
              <a:t>电影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3.</a:t>
            </a:r>
            <a:r>
              <a:rPr lang="zh-CN" altLang="en-US" sz="2800">
                <a:solidFill>
                  <a:schemeClr val="tx1"/>
                </a:solidFill>
              </a:rPr>
              <a:t> 看篮球比赛直播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</a:rPr>
              <a:t>4.</a:t>
            </a:r>
            <a:r>
              <a:rPr lang="zh-CN" altLang="en-US" sz="2800">
                <a:solidFill>
                  <a:schemeClr val="tx1"/>
                </a:solidFill>
              </a:rPr>
              <a:t> 远程查看监控视频</a:t>
            </a:r>
            <a:br>
              <a:rPr lang="en-US" altLang="zh-CN" sz="2800">
                <a:solidFill>
                  <a:schemeClr val="tx1"/>
                </a:solidFill>
              </a:rPr>
            </a:br>
            <a:br>
              <a:rPr lang="en-US" altLang="zh-CN" sz="2800">
                <a:solidFill>
                  <a:schemeClr val="tx1"/>
                </a:solidFill>
              </a:rPr>
            </a:b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5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5F3695-AA02-F044-A8A1-1C03D32E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9067849" cy="5454400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rgbClr val="4CD2E3"/>
                </a:solidFill>
              </a:rPr>
              <a:t>网络协议：</a:t>
            </a:r>
            <a:br>
              <a:rPr lang="en-US" altLang="zh-CN" sz="2800" b="1">
                <a:solidFill>
                  <a:srgbClr val="4CD2E3"/>
                </a:solidFill>
              </a:rPr>
            </a:br>
            <a:br>
              <a:rPr lang="en-US" altLang="zh-CN" sz="2800" b="1">
                <a:solidFill>
                  <a:srgbClr val="4CD2E3"/>
                </a:solidFill>
              </a:rPr>
            </a:br>
            <a:r>
              <a:rPr lang="zh-CN" altLang="en-US" sz="2800" b="1">
                <a:solidFill>
                  <a:srgbClr val="4CD2E3"/>
                </a:solidFill>
              </a:rPr>
              <a:t>为计算机网络中进行数据交换而建立的规则。</a:t>
            </a:r>
            <a:br>
              <a:rPr lang="en-US" altLang="zh-CN" sz="2800" b="1">
                <a:solidFill>
                  <a:srgbClr val="4CD2E3"/>
                </a:solidFill>
              </a:rPr>
            </a:br>
            <a:endParaRPr lang="en-US" sz="2800" b="1">
              <a:solidFill>
                <a:srgbClr val="4CD2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86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0B5C61-5283-E64A-A270-5115EE14A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/>
          <a:stretch/>
        </p:blipFill>
        <p:spPr bwMode="auto">
          <a:xfrm>
            <a:off x="665018" y="729846"/>
            <a:ext cx="10141527" cy="5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14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1057275" y="871538"/>
            <a:ext cx="1457325" cy="1000125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372" y="2008908"/>
            <a:ext cx="5190832" cy="3104861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9074727" y="4696691"/>
            <a:ext cx="2988936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世界三流大学.com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75F1BEA1-7070-894B-9560-8C6482F5FB6B}"/>
              </a:ext>
            </a:extLst>
          </p:cNvPr>
          <p:cNvSpPr/>
          <p:nvPr/>
        </p:nvSpPr>
        <p:spPr>
          <a:xfrm>
            <a:off x="1057275" y="4696691"/>
            <a:ext cx="1457325" cy="1000125"/>
          </a:xfrm>
          <a:prstGeom prst="snipRoundRect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1005054" y="2161309"/>
            <a:ext cx="20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192.168.0.101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22687CF-9A56-F244-BC7E-0C4F5C550298}"/>
              </a:ext>
            </a:extLst>
          </p:cNvPr>
          <p:cNvSpPr/>
          <p:nvPr/>
        </p:nvSpPr>
        <p:spPr>
          <a:xfrm rot="2019724">
            <a:off x="2588360" y="1619963"/>
            <a:ext cx="2161309" cy="9262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89C8-41EA-E04F-834D-A91A1726077E}"/>
              </a:ext>
            </a:extLst>
          </p:cNvPr>
          <p:cNvSpPr txBox="1"/>
          <p:nvPr/>
        </p:nvSpPr>
        <p:spPr>
          <a:xfrm>
            <a:off x="3491345" y="1199408"/>
            <a:ext cx="506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4CD2E3"/>
                </a:solidFill>
              </a:rPr>
              <a:t>世界三流大学</a:t>
            </a:r>
            <a:r>
              <a:rPr lang="en-US" altLang="zh-CN" sz="2400">
                <a:solidFill>
                  <a:srgbClr val="4CD2E3"/>
                </a:solidFill>
              </a:rPr>
              <a:t>.com</a:t>
            </a:r>
            <a:endParaRPr lang="en-US" sz="2400">
              <a:solidFill>
                <a:srgbClr val="4CD2E3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22762FA-5EED-2D4E-B106-6C1295E08C66}"/>
              </a:ext>
            </a:extLst>
          </p:cNvPr>
          <p:cNvSpPr/>
          <p:nvPr/>
        </p:nvSpPr>
        <p:spPr>
          <a:xfrm rot="8926618">
            <a:off x="2695273" y="4099814"/>
            <a:ext cx="2161309" cy="926275"/>
          </a:xfrm>
          <a:prstGeom prst="rightArrow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60835C8-1DC1-4E4B-BB5A-4D1D3973A8A0}"/>
              </a:ext>
            </a:extLst>
          </p:cNvPr>
          <p:cNvSpPr/>
          <p:nvPr/>
        </p:nvSpPr>
        <p:spPr>
          <a:xfrm rot="12756564">
            <a:off x="7308549" y="3868862"/>
            <a:ext cx="2161309" cy="9262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56746-D112-9F42-9B6A-21108ABA188F}"/>
              </a:ext>
            </a:extLst>
          </p:cNvPr>
          <p:cNvSpPr txBox="1"/>
          <p:nvPr/>
        </p:nvSpPr>
        <p:spPr>
          <a:xfrm>
            <a:off x="8849338" y="2943995"/>
            <a:ext cx="2988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你请求的这个资源已经搬家了</a:t>
            </a:r>
            <a:r>
              <a:rPr lang="zh-CN" altLang="en-US" sz="2400"/>
              <a:t>，</a:t>
            </a:r>
            <a:r>
              <a:rPr lang="en-US" sz="2400"/>
              <a:t>这是它的新地址</a:t>
            </a:r>
            <a:r>
              <a:rPr lang="zh-CN" altLang="en-US" sz="2400"/>
              <a:t>。。。</a:t>
            </a:r>
            <a:endParaRPr lang="en-US" sz="240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C2DDE7C-84B0-4E47-ACDC-63319A6562DB}"/>
              </a:ext>
            </a:extLst>
          </p:cNvPr>
          <p:cNvSpPr/>
          <p:nvPr/>
        </p:nvSpPr>
        <p:spPr>
          <a:xfrm rot="19114200">
            <a:off x="6904174" y="1291987"/>
            <a:ext cx="1711677" cy="926275"/>
          </a:xfrm>
          <a:prstGeom prst="rightArrow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DA423AF9-0155-8E46-94FC-DA1E8266FE5E}"/>
              </a:ext>
            </a:extLst>
          </p:cNvPr>
          <p:cNvSpPr/>
          <p:nvPr/>
        </p:nvSpPr>
        <p:spPr>
          <a:xfrm>
            <a:off x="8816552" y="461757"/>
            <a:ext cx="2988936" cy="18842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tsinghua.edu.cn</a:t>
            </a:r>
          </a:p>
        </p:txBody>
      </p:sp>
    </p:spTree>
    <p:extLst>
      <p:ext uri="{BB962C8B-B14F-4D97-AF65-F5344CB8AC3E}">
        <p14:creationId xmlns:p14="http://schemas.microsoft.com/office/powerpoint/2010/main" val="69677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1EAE1-F498-154A-8A80-6FFB6E29B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47" y="0"/>
            <a:ext cx="821849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7A1F62-AC16-2842-9767-1527562B5996}"/>
              </a:ext>
            </a:extLst>
          </p:cNvPr>
          <p:cNvSpPr txBox="1"/>
          <p:nvPr/>
        </p:nvSpPr>
        <p:spPr>
          <a:xfrm>
            <a:off x="1489447" y="753979"/>
            <a:ext cx="5344490" cy="609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2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5F37-D1AB-084C-B10C-0A950A87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</a:rPr>
              <a:t>作业(课程官网上有</a:t>
            </a:r>
            <a:r>
              <a:rPr lang="zh-CN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）：</a:t>
            </a:r>
            <a:br>
              <a:rPr lang="en-US" altLang="zh-CN" sz="280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CN" sz="280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b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2400" b="1">
                <a:latin typeface="SimHei" panose="02010609060101010101" pitchFamily="49" charset="-122"/>
                <a:ea typeface="SimHei" panose="02010609060101010101" pitchFamily="49" charset="-122"/>
              </a:rPr>
              <a:t>请用</a:t>
            </a:r>
            <a:r>
              <a:rPr lang="en-US" sz="2400" b="1">
                <a:latin typeface="SimHei" panose="02010609060101010101" pitchFamily="49" charset="-122"/>
                <a:ea typeface="SimHei" panose="02010609060101010101" pitchFamily="49" charset="-122"/>
              </a:rPr>
              <a:t>Chrome</a:t>
            </a:r>
            <a:r>
              <a:rPr lang="zh-CN" altLang="en-US" sz="2400" b="1">
                <a:latin typeface="SimHei" panose="02010609060101010101" pitchFamily="49" charset="-122"/>
                <a:ea typeface="SimHei" panose="02010609060101010101" pitchFamily="49" charset="-122"/>
              </a:rPr>
              <a:t>浏览器访问</a:t>
            </a:r>
            <a:r>
              <a:rPr lang="en-US" sz="2400" b="1" u="sng">
                <a:latin typeface="SimHei" panose="02010609060101010101" pitchFamily="49" charset="-122"/>
                <a:ea typeface="SimHei" panose="02010609060101010101" pitchFamily="49" charset="-122"/>
                <a:hlinkClick r:id="rId3"/>
              </a:rPr>
              <a:t>http://ucla.edu</a:t>
            </a:r>
            <a:r>
              <a:rPr lang="zh-CN" altLang="en-US" sz="2400" b="1">
                <a:latin typeface="SimHei" panose="02010609060101010101" pitchFamily="49" charset="-122"/>
                <a:ea typeface="SimHei" panose="02010609060101010101" pitchFamily="49" charset="-122"/>
              </a:rPr>
              <a:t>，并在“开发者工具</a:t>
            </a:r>
            <a:r>
              <a:rPr lang="en-US" sz="2400" b="1"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CN" altLang="en-US" sz="2400" b="1">
                <a:latin typeface="SimHei" panose="02010609060101010101" pitchFamily="49" charset="-122"/>
                <a:ea typeface="SimHei" panose="02010609060101010101" pitchFamily="49" charset="-122"/>
              </a:rPr>
              <a:t>中观察这次访问并回答下列问题：</a:t>
            </a:r>
            <a:br>
              <a:rPr lang="en-US" altLang="zh-CN" sz="2400" b="1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  <a:t>a. 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本次访问一共触发了几次请求？</a:t>
            </a:r>
            <a:b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  <a:t>b. 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浏览器收到的第一个回复中</a:t>
            </a:r>
            <a:r>
              <a:rPr lang="en-US" sz="2400">
                <a:latin typeface="SimHei" panose="02010609060101010101" pitchFamily="49" charset="-122"/>
                <a:ea typeface="SimHei" panose="02010609060101010101" pitchFamily="49" charset="-122"/>
              </a:rPr>
              <a:t>HTTP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状态码是什么？结合第二个请求与回复，简要说明其中发生了哪些事情。</a:t>
            </a:r>
            <a:br>
              <a:rPr lang="en-US" sz="280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sz="28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943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THAT’S ALL FOR TODAY</a:t>
            </a: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8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929D-F600-4147-8E63-019CF47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67" y="600200"/>
            <a:ext cx="6280533" cy="5454400"/>
          </a:xfrm>
        </p:spPr>
        <p:txBody>
          <a:bodyPr/>
          <a:lstStyle/>
          <a:p>
            <a:r>
              <a:rPr lang="en-US" altLang="zh-CN" sz="2800">
                <a:solidFill>
                  <a:srgbClr val="FFFF00"/>
                </a:solidFill>
              </a:rPr>
              <a:t>4.</a:t>
            </a:r>
            <a:r>
              <a:rPr lang="zh-CN" altLang="en-US" sz="2800">
                <a:solidFill>
                  <a:srgbClr val="FFFF00"/>
                </a:solidFill>
              </a:rPr>
              <a:t>什么服务器可以实现从域名到</a:t>
            </a:r>
            <a:r>
              <a:rPr lang="en-US" altLang="zh-CN" sz="2800">
                <a:solidFill>
                  <a:srgbClr val="FFFF00"/>
                </a:solidFill>
              </a:rPr>
              <a:t>IP</a:t>
            </a:r>
            <a:r>
              <a:rPr lang="zh-CN" altLang="en-US" sz="2800">
                <a:solidFill>
                  <a:srgbClr val="FFFF00"/>
                </a:solidFill>
              </a:rPr>
              <a:t>地址的查找？</a:t>
            </a:r>
            <a:br>
              <a:rPr lang="en-US" altLang="zh-CN" sz="2800">
                <a:solidFill>
                  <a:srgbClr val="4CD2E3"/>
                </a:solidFill>
              </a:rPr>
            </a:br>
            <a:endParaRPr lang="en-US" sz="2800">
              <a:solidFill>
                <a:srgbClr val="4CD2E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EA13-B333-A84C-85DB-C91010EF3114}"/>
              </a:ext>
            </a:extLst>
          </p:cNvPr>
          <p:cNvSpPr txBox="1"/>
          <p:nvPr/>
        </p:nvSpPr>
        <p:spPr>
          <a:xfrm>
            <a:off x="7454012" y="2474893"/>
            <a:ext cx="382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DNS</a:t>
            </a:r>
          </a:p>
          <a:p>
            <a:pPr algn="ctr"/>
            <a:r>
              <a:rPr lang="zh-CN" altLang="en-US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lang="en-US" altLang="zh-CN" sz="2800">
                <a:solidFill>
                  <a:srgbClr val="4CD2E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Domain Name System)</a:t>
            </a:r>
            <a:endParaRPr lang="en-US" sz="2800">
              <a:solidFill>
                <a:srgbClr val="4CD2E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60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err="1"/>
              <a:t>信息技术</a:t>
            </a:r>
            <a:br>
              <a:rPr lang="en-US" dirty="0" err="1"/>
            </a:br>
            <a:endParaRPr dirty="0"/>
          </a:p>
        </p:txBody>
      </p:sp>
      <p:pic>
        <p:nvPicPr>
          <p:cNvPr id="5" name="Picture 4" descr="long_logo">
            <a:extLst>
              <a:ext uri="{FF2B5EF4-FFF2-40B4-BE49-F238E27FC236}">
                <a16:creationId xmlns:a16="http://schemas.microsoft.com/office/drawing/2014/main" id="{D7082FA4-023F-4A47-9496-5C807BF4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" y="368934"/>
            <a:ext cx="3517979" cy="914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DE53DB-C739-C74C-8C5E-96D8B7939BFA}"/>
              </a:ext>
            </a:extLst>
          </p:cNvPr>
          <p:cNvSpPr txBox="1"/>
          <p:nvPr/>
        </p:nvSpPr>
        <p:spPr>
          <a:xfrm>
            <a:off x="2976196" y="4008475"/>
            <a:ext cx="666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网络协议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（上）</a:t>
            </a:r>
            <a:endParaRPr lang="en-US" sz="320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040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88540" y="0"/>
            <a:ext cx="580346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096000" y="316817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bilibili.com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0EDB1-D9D7-BF4A-B1ED-6F790D91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3" y="0"/>
            <a:ext cx="6104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6388540" y="0"/>
            <a:ext cx="580346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6096000" y="316817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96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manga.bilibili.com/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9688">
                  <a:lumMod val="60000"/>
                  <a:lumOff val="40000"/>
                </a:srgb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55FF69-DB33-F046-A187-B067C7D6A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" y="1739490"/>
            <a:ext cx="6352366" cy="35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0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B4E0D-A571-5840-9817-40482969A8EB}"/>
              </a:ext>
            </a:extLst>
          </p:cNvPr>
          <p:cNvSpPr txBox="1"/>
          <p:nvPr/>
        </p:nvSpPr>
        <p:spPr>
          <a:xfrm>
            <a:off x="4957763" y="23750"/>
            <a:ext cx="7234237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Google Shape;526;p87">
            <a:extLst>
              <a:ext uri="{FF2B5EF4-FFF2-40B4-BE49-F238E27FC236}">
                <a16:creationId xmlns:a16="http://schemas.microsoft.com/office/drawing/2014/main" id="{3EA6584D-85A4-0444-A0D8-68AB37766064}"/>
              </a:ext>
            </a:extLst>
          </p:cNvPr>
          <p:cNvSpPr txBox="1"/>
          <p:nvPr/>
        </p:nvSpPr>
        <p:spPr>
          <a:xfrm>
            <a:off x="-414338" y="1295042"/>
            <a:ext cx="5706000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主域名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bilibili.com</a:t>
            </a:r>
            <a:endParaRPr kumimoji="0" lang="en" sz="4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Google Shape;526;p87">
            <a:extLst>
              <a:ext uri="{FF2B5EF4-FFF2-40B4-BE49-F238E27FC236}">
                <a16:creationId xmlns:a16="http://schemas.microsoft.com/office/drawing/2014/main" id="{45970D8B-75C6-2B47-A765-A74EDAC18C9D}"/>
              </a:ext>
            </a:extLst>
          </p:cNvPr>
          <p:cNvSpPr txBox="1"/>
          <p:nvPr/>
        </p:nvSpPr>
        <p:spPr>
          <a:xfrm>
            <a:off x="5172075" y="1204767"/>
            <a:ext cx="6824925" cy="2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子域名</a:t>
            </a:r>
            <a:r>
              <a:rPr kumimoji="0" lang="en-US" altLang="zh-CN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live.bilibili.com:B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站直播</a:t>
            </a:r>
            <a:b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</a:b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manga</a:t>
            </a:r>
            <a:r>
              <a:rPr lang="en-US" altLang="zh-CN" sz="2800" kern="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.bilibili.com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：</a:t>
            </a:r>
            <a:r>
              <a:rPr lang="en-US" altLang="zh-CN" sz="2800" kern="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B</a:t>
            </a:r>
            <a:r>
              <a:rPr lang="zh-CN" altLang="en-US" sz="2800" kern="0">
                <a:solidFill>
                  <a:schemeClr val="accent1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站漫画</a:t>
            </a:r>
            <a:b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</a:br>
            <a:b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</a:b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t.bilibili.com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：</a:t>
            </a: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B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站动态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kern="0">
              <a:solidFill>
                <a:schemeClr val="accent1">
                  <a:lumMod val="60000"/>
                  <a:lumOff val="4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game.bilibili.com: B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  <a:sym typeface="Arial"/>
              </a:rPr>
              <a:t>站游戏</a:t>
            </a: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1139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7006</TotalTime>
  <Words>1229</Words>
  <Application>Microsoft Macintosh PowerPoint</Application>
  <PresentationFormat>Widescreen</PresentationFormat>
  <Paragraphs>171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SimHei</vt:lpstr>
      <vt:lpstr>Andale Mono</vt:lpstr>
      <vt:lpstr>Arial</vt:lpstr>
      <vt:lpstr>Calibri</vt:lpstr>
      <vt:lpstr>Consolas</vt:lpstr>
      <vt:lpstr>Menlo</vt:lpstr>
      <vt:lpstr>Simple Dark</vt:lpstr>
      <vt:lpstr>回顾</vt:lpstr>
      <vt:lpstr>1. 每台连接到互联网的设备都需要什么？  </vt:lpstr>
      <vt:lpstr>2. IP地址由几位二进制数组成？  </vt:lpstr>
      <vt:lpstr>3.通过142.250.199.78和google.com都可以访问google主页，请问后者称做什么？  </vt:lpstr>
      <vt:lpstr>4.什么服务器可以实现从域名到IP地址的查找？ </vt:lpstr>
      <vt:lpstr>信息技术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小结  1. 网址通过不同路径访问同一个域名的不同资源。  2. 一个完整的URL由协议名，域名，和路径组成。</vt:lpstr>
      <vt:lpstr>HTTP: 超文本传输协议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 OK （没问题） 301   Moved Permanently（这个资源搬新家了，并且永远不会再回来了） 302  Moved Temporarily（这个资源目前搬家了，还有可能回来） 403  Permission Denied（你没有权限访问该资源） 404  Not Found（我找不到这个路径啊…) 500  Internal Server Error（我宕机了）</vt:lpstr>
      <vt:lpstr>PowerPoint Presentation</vt:lpstr>
      <vt:lpstr>TCP: 传输控制协议</vt:lpstr>
      <vt:lpstr>TCP协议：  1. 三次握手（确认）  2. 保证可靠传输  3. 常适用于对数据完整性要求比较高的场合  </vt:lpstr>
      <vt:lpstr>PowerPoint Presentation</vt:lpstr>
      <vt:lpstr>PowerPoint Presentation</vt:lpstr>
      <vt:lpstr>UDP: 用户数据报协议</vt:lpstr>
      <vt:lpstr>UDP协议：  1. 无连接协议  2. UDP不保证数据的可靠传输  3. 常适用与对实时性要求比较高的场合  </vt:lpstr>
      <vt:lpstr>TCP VS. UDP   1. 微信语音  2. 看《珍珠港》电影  3. 看篮球比赛直播  4. 远程查看监控视频  </vt:lpstr>
      <vt:lpstr>网络协议：  为计算机网络中进行数据交换而建立的规则。 </vt:lpstr>
      <vt:lpstr>PowerPoint Presentation</vt:lpstr>
      <vt:lpstr>PowerPoint Presentation</vt:lpstr>
      <vt:lpstr>PowerPoint Presentation</vt:lpstr>
      <vt:lpstr>作业(课程官网上有）：     请用Chrome浏览器访问http://ucla.edu，并在“开发者工具”中观察这次访问并回答下列问题：  a. 本次访问一共触发了几次请求？  b. 浏览器收到的第一个回复中HTTP状态码是什么？结合第二个请求与回复，简要说明其中发生了哪些事情。 </vt:lpstr>
      <vt:lpstr>THAT’S ALL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 Hu</dc:creator>
  <cp:lastModifiedBy>Tong Hu</cp:lastModifiedBy>
  <cp:revision>257</cp:revision>
  <cp:lastPrinted>2022-03-08T05:58:37Z</cp:lastPrinted>
  <dcterms:created xsi:type="dcterms:W3CDTF">2020-08-26T00:26:03Z</dcterms:created>
  <dcterms:modified xsi:type="dcterms:W3CDTF">2022-03-08T07:14:49Z</dcterms:modified>
</cp:coreProperties>
</file>