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6.xml" ContentType="application/vnd.openxmlformats-officedocument.presentationml.notesSlide+xml"/>
  <Override PartName="/ppt/ink/ink19.xml" ContentType="application/inkml+xml"/>
  <Override PartName="/ppt/notesSlides/notesSlide1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22.xml" ContentType="application/vnd.openxmlformats-officedocument.presentationml.notesSlide+xml"/>
  <Override PartName="/ppt/ink/ink2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29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58"/>
  </p:notesMasterIdLst>
  <p:sldIdLst>
    <p:sldId id="699" r:id="rId3"/>
    <p:sldId id="685" r:id="rId4"/>
    <p:sldId id="703" r:id="rId5"/>
    <p:sldId id="686" r:id="rId6"/>
    <p:sldId id="698" r:id="rId7"/>
    <p:sldId id="688" r:id="rId8"/>
    <p:sldId id="935" r:id="rId9"/>
    <p:sldId id="689" r:id="rId10"/>
    <p:sldId id="690" r:id="rId11"/>
    <p:sldId id="701" r:id="rId12"/>
    <p:sldId id="691" r:id="rId13"/>
    <p:sldId id="702" r:id="rId14"/>
    <p:sldId id="495" r:id="rId15"/>
    <p:sldId id="931" r:id="rId16"/>
    <p:sldId id="914" r:id="rId17"/>
    <p:sldId id="938" r:id="rId18"/>
    <p:sldId id="936" r:id="rId19"/>
    <p:sldId id="932" r:id="rId20"/>
    <p:sldId id="937" r:id="rId21"/>
    <p:sldId id="915" r:id="rId22"/>
    <p:sldId id="916" r:id="rId23"/>
    <p:sldId id="917" r:id="rId24"/>
    <p:sldId id="918" r:id="rId25"/>
    <p:sldId id="919" r:id="rId26"/>
    <p:sldId id="920" r:id="rId27"/>
    <p:sldId id="921" r:id="rId28"/>
    <p:sldId id="922" r:id="rId29"/>
    <p:sldId id="705" r:id="rId30"/>
    <p:sldId id="923" r:id="rId31"/>
    <p:sldId id="924" r:id="rId32"/>
    <p:sldId id="925" r:id="rId33"/>
    <p:sldId id="934" r:id="rId34"/>
    <p:sldId id="926" r:id="rId35"/>
    <p:sldId id="927" r:id="rId36"/>
    <p:sldId id="928" r:id="rId37"/>
    <p:sldId id="929" r:id="rId38"/>
    <p:sldId id="930" r:id="rId39"/>
    <p:sldId id="939" r:id="rId40"/>
    <p:sldId id="940" r:id="rId41"/>
    <p:sldId id="942" r:id="rId42"/>
    <p:sldId id="943" r:id="rId43"/>
    <p:sldId id="944" r:id="rId44"/>
    <p:sldId id="945" r:id="rId45"/>
    <p:sldId id="946" r:id="rId46"/>
    <p:sldId id="949" r:id="rId47"/>
    <p:sldId id="950" r:id="rId48"/>
    <p:sldId id="947" r:id="rId49"/>
    <p:sldId id="878" r:id="rId50"/>
    <p:sldId id="902" r:id="rId51"/>
    <p:sldId id="951" r:id="rId52"/>
    <p:sldId id="296" r:id="rId53"/>
    <p:sldId id="608" r:id="rId54"/>
    <p:sldId id="692" r:id="rId55"/>
    <p:sldId id="952" r:id="rId56"/>
    <p:sldId id="948" r:id="rId5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43"/>
    <p:restoredTop sz="94607"/>
  </p:normalViewPr>
  <p:slideViewPr>
    <p:cSldViewPr snapToGrid="0">
      <p:cViewPr varScale="1">
        <p:scale>
          <a:sx n="125" d="100"/>
          <a:sy n="125" d="100"/>
        </p:scale>
        <p:origin x="160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7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0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24575,'0'9'0,"0"1"0,0-4 0,0 5 0,0-5 0,0 4 0,0-6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0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24575,'0'8'0,"0"-2"0,0 5 0,0-5 0,-4 10 0,1-9 0,-1 10 0,1-9 0,1 1 0,4 1 0,-4-6 0,4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0.5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24575,'-3'11'0,"1"5"0,-2 3 0,3-1 0,-2 5 0,3-11 0,0 5 0,0-9 0,0-2 0,0-4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0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24575,'5'11'0,"0"-3"0,-1 3 0,-2-3 0,-2-2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0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24575,'0'9'0,"0"1"0,0-4 0,0 5 0,0-5 0,0 4 0,0-4 0,0 4 0,-6 19 0,5-13 0,-5 11 0,6-23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0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24575,'4'24'0,"0"0"0,-4-6 0,0-1 0,0-6 0,0 0 0,0 0 0,0-5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1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24575,'0'14'0,"0"2"0,0-7 0,0-1 0,0-6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1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24575,'0'9'0,"0"-2"0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8:01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24575,'4'14'0,"-4"-9"0,4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03:06.25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32 0 26552,'-11'0'1692,"1"0"-1580,7 0-56,2 0 146,0 0-191,1 0 11,-1 0-22,0 0 0,-1 0 11,1 0-11,1 0 0,2 0 0,4 0 13,4 0-13,1 0 0,1 0 0,-2 0 0,0 0 0,-1 0 0,0 0 0,0 0 0,0 0 0,1 0 0,1 0 0,1 0 0,2 0 0,8 0 0,-4 1 0,5 0 0,-6 0 0,10 1 0,-5 0 0,8 1 0,-7-1 0,1 1 0,0 0 0,-2-1 0,-1 0 0,5 0 0,-6 0 0,3 0 0,-7 1 0,-2-1 0,1 1 0,0 0 0,0 0 0,2 0 0,0 0 0,1-1 0,0 0 0,6 1 0,-7-1 0,6 2 0,-9-2 0,1 1 0,0-1 0,1 1 0,-1 0 0,9 1 0,-5 0 0,5 1 0,-8 0 0,0 0 0,2-1 0,1-1 0,0 0 0,9 1 0,-8-1 0,4 1 0,-10-2 0,-3 1 0,0-1 0,0-1 0,0 0 0,2 0 0,-1-1 0,2 0 0,-5 0 0,-1 0 0,-6 0 0,-2 0 0,1 0 0,-1-1-46,1-1-570,-6 1 616,-2-1 0,0 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24575,'0'8'0,"0"2"0,4 5 0,1 3 0,-1-5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05:36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05:36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05:36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09:34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24575,'11'0'0,"6"4"0,25 3 0,24 14 0,27-10-653,0 5 653,-3-16 110,3 0-110,-40-3 0,14 0 0,-54 0 0,4 1 0,-12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09:35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24575,'8'3'0,"-2"5"0,6 4 0,3 2 0,23 26 0,7-5 0,1 2 0,-5-15 0,-23-16 0,-6-1 0,-18 2 0,1 4 0,-11-6 0,10 4 0,-5-7 0,3 5 0,-1-6 0,-1 3 0,4-1 0,-4 1 0,4-2 0,-11 2 0,7-1 0,-4 3 0,6 0 0,3-1 0,-1 1 0,3-3 0,1-1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10:26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24575,'8'0'0,"-2"0"0,10 0 0,0 0 0,8 0 0,12 0 0,3 0 0,36 0 0,-5 0 0,19 0 0,-10 0 0,-25 0 0,-15 0 0,-22 0 0,-11 0 0,4 0 0,-4 0 0,4 0 0,-1 0 0,8-3 0,1 2 0,0-5 0,-6 5 0,-7-1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13:37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24575,'8'3'0,"-2"0"0,4-3 0,-4 0 0,4 0 0,-3 0 0,3 0 0,-4 0 0,4-3 0,-1 3 0,8-6 0,1 1 0,0-2 0,-1 3 0,-6-1 0,0 2 0,0 0 0,-3 1 0,3 2 0,-5 0 0,4 0 0,-4 0 0,5 0 0,-5 0 0,4 0 0,-4 0 0,4 0 0,-4 0 0,5 0 0,-3-3 0,3 3 0,0-3 0,-2 3 0,1 0 0,-4 0 0,5 0 0,-5 0 0,4 0 0,-4 0 0,4 0 0,-4 0 0,5 0 0,-5 0 0,4 0 0,-4 0 0,5 0 0,-5 0 0,22 0 0,3 6 0,20-5 0,-12 5 0,-9-6 0,-15 0 0,-5 0 0,-4 0 0,4 0 0,-4 0 0,5 0 0,-5 0 0,4 0 0,-4 0 0,10 0 0,-6 0 0,7 3 0,-6-3 0,0 3 0,-2-1 0,1 1 0,4 0 0,-1 2 0,4-4 0,-6 1 0,-3-2 0,2 0 0,-4 0 0,5 0 0,-3-2 0,3 1 0,0-1 0,-2 2 0,1 0 0,-4 0 0,5 0 0,-5-3 0,-1 3 0,-2-3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13:43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24575,'8'0'0,"-2"0"0,4 0 0,-8-2 0,7 1 0,-8-3 0,9 3 0,-4-1 0,5 2 0,-5 0 0,4 0 0,-4 0 0,5 0 0,-5 0 0,4 0 0,-4 0 0,4 0 0,-3 0 0,3 0 0,-4 0 0,4 0 0,-4-3 0,2 0 0,0 0 0,1 1 0,-1 2 0,3 0 0,-5 0 0,10 0 0,0 0 0,2 0 0,-4 0 0,-3 0 0,-5 0 0,4 0 0,-4 0 0,5 0 0,-5 0 0,4 0 0,-4 0 0,4 0 0,-1 2 0,2-1 0,0 1 0,-3-2 0,3 0 0,-5 0 0,4 0 0,-4 0 0,5 0 0,-5 0 0,4 0 0,-4 0 0,4 3 0,-4 0 0,5 0 0,-5-1 0,4-2 0,-4 0 0,11 0 0,-8 0 0,8 0 0,0 0 0,-4 0 0,9 0 0,-9 0 0,1 0 0,-4 0 0,-4 0 0,5 0 0,6 0 0,1 0 0,21 0 0,-12 0 0,3 0 0,-13 0 0,-8 0 0,1 0 0,-4 0 0,4 0 0,-3 0 0,3 0 0,-4 0 0,4 0 0,-4 0 0,5 0 0,-5 0 0,4 0 0,-4 0 0,10 4 0,-6-4 0,5 4 0,-5-4 0,-4 0 0,5 0 0,-5 0 0,4 0 0,-4 0 0,4-2 0,-3 1 0,3-1 0,-4 2 0,4 0 0,-4 0 0,5 0 0,-8 0 0,2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14:04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24575,'11'0'0,"-2"0"0,1 0 0,-4 0 0,5 0 0,-5-2 0,4 1 0,4-5 0,-1 3 0,9-1 0,-3-2 0,-1 5 0,-1-3 0,0 4 0,-5 0 0,5 0 0,-6 0 0,-3 0 0,3 0 0,-5 0 0,10 0 0,-6 0 0,4 0 0,-3 0 0,-3-2 0,3-1 0,0 0 0,-2 0 0,1 6 0,-4-3 0,4 3 0,-4-3 0,5 0 0,-5 0 0,4 0 0,-4 0 0,5 0 0,-5 0 0,4 0 0,-4 0 0,4 2 0,-3 1 0,3 0 0,-4 0 0,4-3 0,-4 0 0,5 0 0,-8 0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3:15:44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24575,'5'0'0,"1"0"0,1 0 0,0 0 0,9 0 0,0 0 0,20 0 0,2 0 0,0 0 0,7 0 0,-24 0 0,58 0 0,-49 0 0,32-2 0,-51 1 0,-8-1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8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24575,'2'8'0,"1"-2"0,0 4 0,0-4 0,-3 4 0,0-4 0,0 11 0,0-12 0,0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8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24575,'3'7'0,"2"2"0,1 20 0,2-8 0,-2 4 0,-2-14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8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24575,'5'6'0,"-2"2"0,0 0 0,-3 1 0,0 1 0,0-4 0,0 0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24575,'0'9'0,"0"1"0,0-4 0,0 5 0,0-5 0,0-1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9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24575,'0'8'0,"0"-2"0,0 5 0,0-5 0,0 4 0,0-4 0,0 10 0,0 12 0,0-1 0,0-1 0,0-16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9.5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24575,'3'8'0,"-2"3"0,1-3 0,-2-2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1T02:57:59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24575,'5'9'0,"-2"-4"0,0-2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2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1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网页设计</a:t>
            </a:r>
            <a:r>
              <a:rPr lang="zh-CN" altLang="en-US"/>
              <a:t>：</a:t>
            </a:r>
            <a:r>
              <a:rPr lang="en-US"/>
              <a:t>排版</a:t>
            </a:r>
            <a:r>
              <a:rPr lang="zh-CN" altLang="en-US"/>
              <a:t>、布局、样式、图片、颜色、按钮大小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0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网页设计</a:t>
            </a:r>
            <a:r>
              <a:rPr lang="zh-CN" altLang="en-US"/>
              <a:t>：</a:t>
            </a:r>
            <a:r>
              <a:rPr lang="en-US"/>
              <a:t>排版</a:t>
            </a:r>
            <a:r>
              <a:rPr lang="zh-CN" altLang="en-US"/>
              <a:t>、布局、样式、图片、颜色、按钮大小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385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58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4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5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6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8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8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9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3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5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1bd7760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1bd7760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02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71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37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4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3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4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3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54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6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8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1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6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0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78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1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97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4CB89-4FF6-7749-8054-AA73E053C9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882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2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由像素点组成</a:t>
            </a:r>
            <a:r>
              <a:rPr lang="zh-CN" altLang="en-US"/>
              <a:t>。像素点太小了，人眼无法分辨。人眼看到的是连续的图像。</a:t>
            </a:r>
            <a:endParaRPr lang="en-US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每一个像素点应该包含什么样的信息？（颜色）</a:t>
            </a:r>
            <a:endParaRPr lang="en-US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颜色信息又应该用什么来表示呢？（二进制）</a:t>
            </a:r>
            <a:endParaRPr lang="en-US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需要多少位二进制呢？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67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4CB89-4FF6-7749-8054-AA73E053C962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15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96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56b0273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56b0273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>
                <a:solidFill>
                  <a:schemeClr val="hlink"/>
                </a:solidFill>
              </a:rPr>
              <a:t>Excel表格有哪些不好的地方</a:t>
            </a:r>
            <a:r>
              <a:rPr lang="zh-CN" altLang="en-US" u="none">
                <a:solidFill>
                  <a:schemeClr val="hlink"/>
                </a:solidFill>
              </a:rPr>
              <a:t>？（不能储存过多数据，查询过慢）</a:t>
            </a:r>
            <a:endParaRPr lang="en-US" u="none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8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4077ea43c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4077ea43c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2698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427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12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1563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8.xml"/><Relationship Id="rId42" Type="http://schemas.openxmlformats.org/officeDocument/2006/relationships/customXml" Target="../ink/ink12.xml"/><Relationship Id="rId47" Type="http://schemas.openxmlformats.org/officeDocument/2006/relationships/image" Target="../media/image32.png"/><Relationship Id="rId50" Type="http://schemas.openxmlformats.org/officeDocument/2006/relationships/customXml" Target="../ink/ink16.xml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0.xml"/><Relationship Id="rId46" Type="http://schemas.openxmlformats.org/officeDocument/2006/relationships/customXml" Target="../ink/ink14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23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4" Type="http://schemas.openxmlformats.org/officeDocument/2006/relationships/customXml" Target="../ink/ink3.xml"/><Relationship Id="rId32" Type="http://schemas.openxmlformats.org/officeDocument/2006/relationships/customXml" Target="../ink/ink7.xml"/><Relationship Id="rId37" Type="http://schemas.openxmlformats.org/officeDocument/2006/relationships/image" Target="../media/image27.png"/><Relationship Id="rId40" Type="http://schemas.openxmlformats.org/officeDocument/2006/relationships/customXml" Target="../ink/ink11.xml"/><Relationship Id="rId45" Type="http://schemas.openxmlformats.org/officeDocument/2006/relationships/image" Target="../media/image31.png"/><Relationship Id="rId53" Type="http://schemas.openxmlformats.org/officeDocument/2006/relationships/image" Target="../media/image34.png"/><Relationship Id="rId23" Type="http://schemas.openxmlformats.org/officeDocument/2006/relationships/image" Target="../media/image20.png"/><Relationship Id="rId28" Type="http://schemas.openxmlformats.org/officeDocument/2006/relationships/customXml" Target="../ink/ink5.xml"/><Relationship Id="rId36" Type="http://schemas.openxmlformats.org/officeDocument/2006/relationships/customXml" Target="../ink/ink9.xml"/><Relationship Id="rId49" Type="http://schemas.openxmlformats.org/officeDocument/2006/relationships/image" Target="../media/image33.png"/><Relationship Id="rId31" Type="http://schemas.openxmlformats.org/officeDocument/2006/relationships/image" Target="../media/image24.png"/><Relationship Id="rId44" Type="http://schemas.openxmlformats.org/officeDocument/2006/relationships/customXml" Target="../ink/ink13.xml"/><Relationship Id="rId52" Type="http://schemas.openxmlformats.org/officeDocument/2006/relationships/customXml" Target="../ink/ink18.xml"/><Relationship Id="rId4" Type="http://schemas.openxmlformats.org/officeDocument/2006/relationships/customXml" Target="../ink/ink1.xml"/><Relationship Id="rId22" Type="http://schemas.openxmlformats.org/officeDocument/2006/relationships/customXml" Target="../ink/ink2.xml"/><Relationship Id="rId27" Type="http://schemas.openxmlformats.org/officeDocument/2006/relationships/image" Target="../media/image22.png"/><Relationship Id="rId30" Type="http://schemas.openxmlformats.org/officeDocument/2006/relationships/customXml" Target="../ink/ink6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customXml" Target="../ink/ink15.xml"/><Relationship Id="rId51" Type="http://schemas.openxmlformats.org/officeDocument/2006/relationships/customXml" Target="../ink/ink17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customXml" Target="../ink/ink2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4.xml"/><Relationship Id="rId5" Type="http://schemas.openxmlformats.org/officeDocument/2006/relationships/image" Target="../media/image83.png"/><Relationship Id="rId4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1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customXml" Target="../ink/ink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14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7.xml"/><Relationship Id="rId5" Type="http://schemas.openxmlformats.org/officeDocument/2006/relationships/image" Target="../media/image114.png"/><Relationship Id="rId4" Type="http://schemas.openxmlformats.org/officeDocument/2006/relationships/customXml" Target="../ink/ink26.xml"/><Relationship Id="rId9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134.png"/><Relationship Id="rId4" Type="http://schemas.openxmlformats.org/officeDocument/2006/relationships/customXml" Target="../ink/ink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emf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s://gss0.baidu.com/-fo3dSag_xI4khGko9WTAnF6hhy/zhidao/wh%3D600%2C800/sign=490bafa41a30e924cff194377c38423e/dcc451da81cb39dbf8fed5fad5160924ab18305b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数据库操作</a:t>
            </a:r>
            <a:r>
              <a:rPr lang="zh-CN" altLang="en-US" sz="2400">
                <a:solidFill>
                  <a:schemeClr val="tx1"/>
                </a:solidFill>
              </a:rPr>
              <a:t>（</a:t>
            </a:r>
            <a:r>
              <a:rPr lang="en-US" altLang="zh-CN" sz="2400">
                <a:solidFill>
                  <a:schemeClr val="tx1"/>
                </a:solidFill>
              </a:rPr>
              <a:t>C.R.U.D</a:t>
            </a:r>
            <a:r>
              <a:rPr lang="zh-CN" altLang="en-US" sz="2400">
                <a:solidFill>
                  <a:schemeClr val="tx1"/>
                </a:solidFill>
              </a:rPr>
              <a:t>）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1178884"/>
            <a:ext cx="6732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Create:  </a:t>
            </a:r>
            <a:r>
              <a:rPr lang="zh-CN" altLang="en-US" sz="2000">
                <a:solidFill>
                  <a:schemeClr val="tx1"/>
                </a:solidFill>
              </a:rPr>
              <a:t>创建</a:t>
            </a:r>
            <a:r>
              <a:rPr lang="en-US" altLang="zh-CN" sz="2000">
                <a:solidFill>
                  <a:schemeClr val="tx1"/>
                </a:solidFill>
              </a:rPr>
              <a:t>/</a:t>
            </a:r>
            <a:r>
              <a:rPr lang="zh-CN" altLang="en-US" sz="2000">
                <a:solidFill>
                  <a:schemeClr val="tx1"/>
                </a:solidFill>
              </a:rPr>
              <a:t>新增（</a:t>
            </a:r>
            <a:r>
              <a:rPr lang="en-US" altLang="zh-CN" sz="2000">
                <a:solidFill>
                  <a:schemeClr val="tx1"/>
                </a:solidFill>
              </a:rPr>
              <a:t>CREATE, INSERT INTO)</a:t>
            </a: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Retrieve: </a:t>
            </a:r>
            <a:r>
              <a:rPr lang="zh-CN" altLang="en-US" sz="2000">
                <a:solidFill>
                  <a:schemeClr val="tx1"/>
                </a:solidFill>
              </a:rPr>
              <a:t>查询（</a:t>
            </a:r>
            <a:r>
              <a:rPr lang="en-US" altLang="zh-CN" sz="2000">
                <a:solidFill>
                  <a:schemeClr val="tx1"/>
                </a:solidFill>
              </a:rPr>
              <a:t>SELECT )</a:t>
            </a: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Update: </a:t>
            </a:r>
            <a:r>
              <a:rPr lang="zh-CN" altLang="en-US" sz="2000">
                <a:solidFill>
                  <a:schemeClr val="tx1"/>
                </a:solidFill>
              </a:rPr>
              <a:t>修改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</a:rPr>
              <a:t>Delete:  </a:t>
            </a:r>
            <a:r>
              <a:rPr lang="zh-CN" altLang="en-US" sz="2000">
                <a:solidFill>
                  <a:schemeClr val="tx1"/>
                </a:solidFill>
              </a:rPr>
              <a:t>删除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10000"/>
                  <a:lumOff val="90000"/>
                </a:schemeClr>
              </a:buClr>
            </a:pP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452EB-0A36-E173-BFF1-62F65BD3CA10}"/>
              </a:ext>
            </a:extLst>
          </p:cNvPr>
          <p:cNvSpPr txBox="1"/>
          <p:nvPr/>
        </p:nvSpPr>
        <p:spPr>
          <a:xfrm>
            <a:off x="745067" y="3733429"/>
            <a:ext cx="358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</a:rPr>
              <a:t>“</a:t>
            </a:r>
            <a:r>
              <a:rPr lang="en-US" sz="2000">
                <a:solidFill>
                  <a:schemeClr val="tx1"/>
                </a:solidFill>
              </a:rPr>
              <a:t>增删查改</a:t>
            </a:r>
            <a:r>
              <a:rPr lang="zh-CN" altLang="en-US" sz="2000">
                <a:solidFill>
                  <a:schemeClr val="tx1"/>
                </a:solidFill>
              </a:rPr>
              <a:t>”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5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/*更新Subway Surfers的排名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RANK = 4 WHERE GAMES LIKE </a:t>
            </a:r>
            <a:r>
              <a:rPr lang="en-US" sz="180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“Subway Surfers”;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F6DFB-B497-5702-83D1-715DAA0A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1971846"/>
            <a:ext cx="4925156" cy="931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filds1=new-values1, fields2=new-values2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CDB2F-1F6D-A938-F282-24B0C1641402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增删查</a:t>
            </a:r>
            <a:r>
              <a:rPr lang="en-US" sz="2000">
                <a:solidFill>
                  <a:srgbClr val="FF0000"/>
                </a:solidFill>
              </a:rPr>
              <a:t>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3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/*删除排名第二的游戏记录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WHERE RANK = 2;</a:t>
            </a:r>
          </a:p>
          <a:p>
            <a:pPr algn="ctr"/>
            <a:endParaRPr lang="en-US" sz="18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5E81-404B-F9CB-DC81-581ADF1B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81" y="2157877"/>
            <a:ext cx="4868219" cy="7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/*删除排名第二的游戏记录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WHERE RANK = 2;</a:t>
            </a:r>
          </a:p>
          <a:p>
            <a:pPr algn="ctr"/>
            <a:endParaRPr lang="en-US" sz="1800">
              <a:solidFill>
                <a:srgbClr val="0000FF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/*删除记录的语法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DELETE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5E81-404B-F9CB-DC81-581ADF1B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81" y="2157877"/>
            <a:ext cx="4868219" cy="7988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FB5752-9B02-CE6B-3EAC-A3D503013694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增</a:t>
            </a:r>
            <a:r>
              <a:rPr lang="en-US" sz="2000">
                <a:solidFill>
                  <a:srgbClr val="FF0000"/>
                </a:solidFill>
              </a:rPr>
              <a:t>删</a:t>
            </a:r>
            <a:r>
              <a:rPr lang="en-US" sz="2000">
                <a:solidFill>
                  <a:schemeClr val="bg1"/>
                </a:solidFill>
              </a:rPr>
              <a:t>查改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HTML</a:t>
            </a:r>
            <a:endParaRPr dirty="0"/>
          </a:p>
        </p:txBody>
      </p:sp>
      <p:pic>
        <p:nvPicPr>
          <p:cNvPr id="5" name="Picture 4" descr="long_logo">
            <a:extLst>
              <a:ext uri="{FF2B5EF4-FFF2-40B4-BE49-F238E27FC236}">
                <a16:creationId xmlns:a16="http://schemas.microsoft.com/office/drawing/2014/main" id="{D7082FA4-023F-4A47-9496-5C807BF43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4" y="276701"/>
            <a:ext cx="2638484" cy="685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884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>
            <a:extLst>
              <a:ext uri="{FF2B5EF4-FFF2-40B4-BE49-F238E27FC236}">
                <a16:creationId xmlns:a16="http://schemas.microsoft.com/office/drawing/2014/main" id="{469F36CA-5ABB-CA40-AB7C-E78F0DE345A9}"/>
              </a:ext>
            </a:extLst>
          </p:cNvPr>
          <p:cNvSpPr/>
          <p:nvPr/>
        </p:nvSpPr>
        <p:spPr>
          <a:xfrm>
            <a:off x="792957" y="653654"/>
            <a:ext cx="1092994" cy="750094"/>
          </a:xfrm>
          <a:prstGeom prst="snipRoundRect">
            <a:avLst/>
          </a:prstGeom>
          <a:solidFill>
            <a:srgbClr val="4CD2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>
                <a:solidFill>
                  <a:srgbClr val="212121"/>
                </a:solidFill>
                <a:latin typeface="Arial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5D351-9A54-AA46-A3D2-69CB27FA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79" y="1506681"/>
            <a:ext cx="3893124" cy="2328646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EB74FDB5-01B6-0D40-A826-265D2B1F1D25}"/>
              </a:ext>
            </a:extLst>
          </p:cNvPr>
          <p:cNvSpPr/>
          <p:nvPr/>
        </p:nvSpPr>
        <p:spPr>
          <a:xfrm>
            <a:off x="6806046" y="3522518"/>
            <a:ext cx="1880755" cy="14131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>
                <a:solidFill>
                  <a:srgbClr val="212121"/>
                </a:solidFill>
                <a:latin typeface="Arial"/>
              </a:rPr>
              <a:t>manga.bilibili.com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75F1BEA1-7070-894B-9560-8C6482F5FB6B}"/>
              </a:ext>
            </a:extLst>
          </p:cNvPr>
          <p:cNvSpPr/>
          <p:nvPr/>
        </p:nvSpPr>
        <p:spPr>
          <a:xfrm>
            <a:off x="792957" y="3522519"/>
            <a:ext cx="1092994" cy="750094"/>
          </a:xfrm>
          <a:prstGeom prst="snipRoundRect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>
                <a:solidFill>
                  <a:srgbClr val="212121"/>
                </a:solidFill>
                <a:latin typeface="Arial"/>
              </a:rPr>
              <a:t>DNS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48B56-90CC-7440-A07D-844745A47AE0}"/>
              </a:ext>
            </a:extLst>
          </p:cNvPr>
          <p:cNvSpPr txBox="1"/>
          <p:nvPr/>
        </p:nvSpPr>
        <p:spPr>
          <a:xfrm>
            <a:off x="753791" y="1620982"/>
            <a:ext cx="15170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FFFFFF"/>
                </a:solidFill>
                <a:ea typeface="+mn-ea"/>
                <a:cs typeface="+mn-cs"/>
              </a:rPr>
              <a:t>192.168.0.101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B4C99-A9C5-3947-95DA-EB2042EA4B8B}"/>
              </a:ext>
            </a:extLst>
          </p:cNvPr>
          <p:cNvSpPr txBox="1"/>
          <p:nvPr/>
        </p:nvSpPr>
        <p:spPr>
          <a:xfrm>
            <a:off x="6987886" y="3037771"/>
            <a:ext cx="1517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FFFFFF"/>
                </a:solidFill>
                <a:ea typeface="+mn-ea"/>
                <a:cs typeface="+mn-cs"/>
              </a:rPr>
              <a:t>139.159.241.37</a:t>
            </a:r>
          </a:p>
          <a:p>
            <a:pPr defTabSz="685800">
              <a:buClrTx/>
            </a:pPr>
            <a:endParaRPr lang="en-US" sz="135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822687CF-9A56-F244-BC7E-0C4F5C550298}"/>
              </a:ext>
            </a:extLst>
          </p:cNvPr>
          <p:cNvSpPr/>
          <p:nvPr/>
        </p:nvSpPr>
        <p:spPr>
          <a:xfrm rot="2019724">
            <a:off x="1941270" y="1214973"/>
            <a:ext cx="1620982" cy="69470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212121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89C8-41EA-E04F-834D-A91A1726077E}"/>
              </a:ext>
            </a:extLst>
          </p:cNvPr>
          <p:cNvSpPr txBox="1"/>
          <p:nvPr/>
        </p:nvSpPr>
        <p:spPr>
          <a:xfrm>
            <a:off x="2618509" y="899556"/>
            <a:ext cx="380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altLang="zh-CN" sz="1800" kern="1200">
                <a:solidFill>
                  <a:srgbClr val="FFFFFF"/>
                </a:solidFill>
                <a:ea typeface="宋体" panose="02010600030101010101" pitchFamily="2" charset="-122"/>
                <a:cs typeface="+mn-cs"/>
              </a:rPr>
              <a:t>http://</a:t>
            </a: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manga.bilibili.com/conan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22762FA-5EED-2D4E-B106-6C1295E08C66}"/>
              </a:ext>
            </a:extLst>
          </p:cNvPr>
          <p:cNvSpPr/>
          <p:nvPr/>
        </p:nvSpPr>
        <p:spPr>
          <a:xfrm rot="8926618">
            <a:off x="2021455" y="3074861"/>
            <a:ext cx="1620982" cy="694706"/>
          </a:xfrm>
          <a:prstGeom prst="rightArrow">
            <a:avLst/>
          </a:prstGeom>
          <a:solidFill>
            <a:srgbClr val="FFC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212121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35F4F-0B23-36FD-036E-F116C291756B}"/>
              </a:ext>
            </a:extLst>
          </p:cNvPr>
          <p:cNvSpPr txBox="1"/>
          <p:nvPr/>
        </p:nvSpPr>
        <p:spPr>
          <a:xfrm>
            <a:off x="2101814" y="4124512"/>
            <a:ext cx="1517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FFFFFF"/>
                </a:solidFill>
                <a:ea typeface="+mn-ea"/>
                <a:cs typeface="+mn-cs"/>
              </a:rPr>
              <a:t>139.159.241.37</a:t>
            </a:r>
          </a:p>
          <a:p>
            <a:pPr defTabSz="685800">
              <a:buClrTx/>
            </a:pPr>
            <a:endParaRPr lang="en-US" sz="1350" kern="12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75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673B62-E292-9C77-3660-717F7CA3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54" y="8467"/>
            <a:ext cx="7472092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8172D0C-6274-C3B3-5E92-20919E5655BF}"/>
                  </a:ext>
                </a:extLst>
              </p14:cNvPr>
              <p14:cNvContentPartPr/>
              <p14:nvPr/>
            </p14:nvContentPartPr>
            <p14:xfrm>
              <a:off x="3145778" y="84812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8172D0C-6274-C3B3-5E92-20919E5655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41458" y="84380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8BD4DC-CAAB-B94E-271D-3CF65F186E9B}"/>
                  </a:ext>
                </a:extLst>
              </p14:cNvPr>
              <p14:cNvContentPartPr/>
              <p14:nvPr/>
            </p14:nvContentPartPr>
            <p14:xfrm>
              <a:off x="3145778" y="970529"/>
              <a:ext cx="6120" cy="27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8BD4DC-CAAB-B94E-271D-3CF65F186E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1458" y="966209"/>
                <a:ext cx="14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B0765D-0462-9FFF-1CE5-5893DEDD6EA5}"/>
                  </a:ext>
                </a:extLst>
              </p14:cNvPr>
              <p14:cNvContentPartPr/>
              <p14:nvPr/>
            </p14:nvContentPartPr>
            <p14:xfrm>
              <a:off x="3161258" y="1087529"/>
              <a:ext cx="4320" cy="2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B0765D-0462-9FFF-1CE5-5893DEDD6E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56938" y="1083209"/>
                <a:ext cx="12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B1B7706-BF94-A5C9-1AC1-FE13169B2EBB}"/>
                  </a:ext>
                </a:extLst>
              </p14:cNvPr>
              <p14:cNvContentPartPr/>
              <p14:nvPr/>
            </p14:nvContentPartPr>
            <p14:xfrm>
              <a:off x="3148658" y="1289489"/>
              <a:ext cx="11880" cy="37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B1B7706-BF94-A5C9-1AC1-FE13169B2E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44338" y="1285169"/>
                <a:ext cx="20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637631-81AC-864C-3351-5B429FBB2AC5}"/>
                  </a:ext>
                </a:extLst>
              </p14:cNvPr>
              <p14:cNvContentPartPr/>
              <p14:nvPr/>
            </p14:nvContentPartPr>
            <p14:xfrm>
              <a:off x="3197618" y="1496129"/>
              <a:ext cx="4320" cy="2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637631-81AC-864C-3351-5B429FBB2A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93298" y="1491809"/>
                <a:ext cx="12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E0A09D1-F60F-AC10-D106-4CCC106108FA}"/>
                  </a:ext>
                </a:extLst>
              </p14:cNvPr>
              <p14:cNvContentPartPr/>
              <p14:nvPr/>
            </p14:nvContentPartPr>
            <p14:xfrm>
              <a:off x="3165578" y="1680809"/>
              <a:ext cx="360" cy="18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E0A09D1-F60F-AC10-D106-4CCC106108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61258" y="1676489"/>
                <a:ext cx="9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E19E51-D5B2-D805-AC17-24FFF181D334}"/>
                  </a:ext>
                </a:extLst>
              </p14:cNvPr>
              <p14:cNvContentPartPr/>
              <p14:nvPr/>
            </p14:nvContentPartPr>
            <p14:xfrm>
              <a:off x="3174218" y="1811489"/>
              <a:ext cx="360" cy="55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E19E51-D5B2-D805-AC17-24FFF181D3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69898" y="1807169"/>
                <a:ext cx="9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E49D420-F24A-C260-3511-125107AC3C5A}"/>
                  </a:ext>
                </a:extLst>
              </p14:cNvPr>
              <p14:cNvContentPartPr/>
              <p14:nvPr/>
            </p14:nvContentPartPr>
            <p14:xfrm>
              <a:off x="3174578" y="1968809"/>
              <a:ext cx="2160" cy="14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E49D420-F24A-C260-3511-125107AC3C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70258" y="1964489"/>
                <a:ext cx="10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0D6B457-46E9-24F6-1365-9FA98A524559}"/>
                  </a:ext>
                </a:extLst>
              </p14:cNvPr>
              <p14:cNvContentPartPr/>
              <p14:nvPr/>
            </p14:nvContentPartPr>
            <p14:xfrm>
              <a:off x="3164138" y="2113889"/>
              <a:ext cx="4320" cy="6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0D6B457-46E9-24F6-1365-9FA98A52455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59818" y="2109569"/>
                <a:ext cx="129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438359-F386-74D3-7435-036551C9B66E}"/>
                  </a:ext>
                </a:extLst>
              </p14:cNvPr>
              <p14:cNvContentPartPr/>
              <p14:nvPr/>
            </p14:nvContentPartPr>
            <p14:xfrm>
              <a:off x="3174938" y="2175809"/>
              <a:ext cx="360" cy="2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438359-F386-74D3-7435-036551C9B6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70618" y="2171489"/>
                <a:ext cx="9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099DBB-F648-25CF-63AF-291862202FAD}"/>
                  </a:ext>
                </a:extLst>
              </p14:cNvPr>
              <p14:cNvContentPartPr/>
              <p14:nvPr/>
            </p14:nvContentPartPr>
            <p14:xfrm>
              <a:off x="3174938" y="2282009"/>
              <a:ext cx="6120" cy="38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099DBB-F648-25CF-63AF-291862202FA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70618" y="2277689"/>
                <a:ext cx="147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72D5804-4DDF-0A1F-B203-B4828D1E22D8}"/>
              </a:ext>
            </a:extLst>
          </p:cNvPr>
          <p:cNvGrpSpPr/>
          <p:nvPr/>
        </p:nvGrpSpPr>
        <p:grpSpPr>
          <a:xfrm>
            <a:off x="3165218" y="2455529"/>
            <a:ext cx="10440" cy="182520"/>
            <a:chOff x="3165218" y="2455529"/>
            <a:chExt cx="1044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E89BD4-A87B-CA06-DE67-08EA9AAFEF07}"/>
                    </a:ext>
                  </a:extLst>
                </p14:cNvPr>
                <p14:cNvContentPartPr/>
                <p14:nvPr/>
              </p14:nvContentPartPr>
              <p14:xfrm>
                <a:off x="3165218" y="2455529"/>
                <a:ext cx="5400" cy="4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E89BD4-A87B-CA06-DE67-08EA9AAFEF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60898" y="2451209"/>
                  <a:ext cx="14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55598B-5660-EC7B-08F6-D7EC1AA285A9}"/>
                    </a:ext>
                  </a:extLst>
                </p14:cNvPr>
                <p14:cNvContentPartPr/>
                <p14:nvPr/>
              </p14:nvContentPartPr>
              <p14:xfrm>
                <a:off x="3169178" y="2542289"/>
                <a:ext cx="6120" cy="1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55598B-5660-EC7B-08F6-D7EC1AA285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4858" y="2537969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53518A-0138-EB7A-F114-46FF5015020F}"/>
                    </a:ext>
                  </a:extLst>
                </p14:cNvPr>
                <p14:cNvContentPartPr/>
                <p14:nvPr/>
              </p14:nvContentPartPr>
              <p14:xfrm>
                <a:off x="3170618" y="2585849"/>
                <a:ext cx="5040" cy="52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53518A-0138-EB7A-F114-46FF501502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66298" y="2581529"/>
                  <a:ext cx="136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FF1DFA-C3F2-3448-5120-1B549EEE3C89}"/>
              </a:ext>
            </a:extLst>
          </p:cNvPr>
          <p:cNvGrpSpPr/>
          <p:nvPr/>
        </p:nvGrpSpPr>
        <p:grpSpPr>
          <a:xfrm>
            <a:off x="3160898" y="2734529"/>
            <a:ext cx="3240" cy="75600"/>
            <a:chOff x="3160898" y="2734529"/>
            <a:chExt cx="324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E8E744-20B4-838F-DBE2-CE176015E9A4}"/>
                    </a:ext>
                  </a:extLst>
                </p14:cNvPr>
                <p14:cNvContentPartPr/>
                <p14:nvPr/>
              </p14:nvContentPartPr>
              <p14:xfrm>
                <a:off x="3160898" y="2734529"/>
                <a:ext cx="3240" cy="4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E8E744-20B4-838F-DBE2-CE176015E9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56578" y="2730209"/>
                  <a:ext cx="11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549F4F-D433-7CBF-5B85-86C1788D6A04}"/>
                    </a:ext>
                  </a:extLst>
                </p14:cNvPr>
                <p14:cNvContentPartPr/>
                <p14:nvPr/>
              </p14:nvContentPartPr>
              <p14:xfrm>
                <a:off x="3163778" y="2792129"/>
                <a:ext cx="360" cy="1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549F4F-D433-7CBF-5B85-86C1788D6A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59458" y="2787809"/>
                  <a:ext cx="90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9C39C-F163-F285-6F3E-893B689BA458}"/>
              </a:ext>
            </a:extLst>
          </p:cNvPr>
          <p:cNvGrpSpPr/>
          <p:nvPr/>
        </p:nvGrpSpPr>
        <p:grpSpPr>
          <a:xfrm>
            <a:off x="3166298" y="2909849"/>
            <a:ext cx="3240" cy="17280"/>
            <a:chOff x="3166298" y="2909849"/>
            <a:chExt cx="324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647CC8-B095-1BDC-834E-B84BF05184DA}"/>
                    </a:ext>
                  </a:extLst>
                </p14:cNvPr>
                <p14:cNvContentPartPr/>
                <p14:nvPr/>
              </p14:nvContentPartPr>
              <p14:xfrm>
                <a:off x="3166298" y="2909849"/>
                <a:ext cx="360" cy="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647CC8-B095-1BDC-834E-B84BF05184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61978" y="2905529"/>
                  <a:ext cx="9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8C4F94-412E-E388-8643-654D06286FA2}"/>
                    </a:ext>
                  </a:extLst>
                </p14:cNvPr>
                <p14:cNvContentPartPr/>
                <p14:nvPr/>
              </p14:nvContentPartPr>
              <p14:xfrm>
                <a:off x="3166298" y="2915969"/>
                <a:ext cx="3240" cy="1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8C4F94-412E-E388-8643-654D06286F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61978" y="2911649"/>
                  <a:ext cx="11880" cy="1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431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07C0C8B4-7201-C775-9F4E-D73CA7C9D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1F0597-3E3E-EE2C-B350-5F8EACA5371D}"/>
                  </a:ext>
                </a:extLst>
              </p14:cNvPr>
              <p14:cNvContentPartPr/>
              <p14:nvPr/>
            </p14:nvContentPartPr>
            <p14:xfrm>
              <a:off x="6527618" y="3356249"/>
              <a:ext cx="401760" cy="4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1F0597-3E3E-EE2C-B350-5F8EACA537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0058" y="3348689"/>
                <a:ext cx="41688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95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157511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/>
              <a:t>HTML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CD0CD-77C2-5122-67D0-703141F4075F}"/>
              </a:ext>
            </a:extLst>
          </p:cNvPr>
          <p:cNvSpPr txBox="1"/>
          <p:nvPr/>
        </p:nvSpPr>
        <p:spPr>
          <a:xfrm>
            <a:off x="2311400" y="2416917"/>
            <a:ext cx="452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</a:rPr>
              <a:t>HyperText Markup Language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31754B-084C-F04A-8694-CA02E67935ED}"/>
              </a:ext>
            </a:extLst>
          </p:cNvPr>
          <p:cNvGrpSpPr/>
          <p:nvPr/>
        </p:nvGrpSpPr>
        <p:grpSpPr>
          <a:xfrm>
            <a:off x="4232258" y="1906889"/>
            <a:ext cx="360" cy="360"/>
            <a:chOff x="4232258" y="190688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2FFB68-0373-58A3-D935-9FCB31C293B1}"/>
                    </a:ext>
                  </a:extLst>
                </p14:cNvPr>
                <p14:cNvContentPartPr/>
                <p14:nvPr/>
              </p14:nvContentPartPr>
              <p14:xfrm>
                <a:off x="4232258" y="1906889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2FFB68-0373-58A3-D935-9FCB31C293B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27938" y="190256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B33E88-0973-B046-9930-5E9A498A1164}"/>
                    </a:ext>
                  </a:extLst>
                </p14:cNvPr>
                <p14:cNvContentPartPr/>
                <p14:nvPr/>
              </p14:nvContentPartPr>
              <p14:xfrm>
                <a:off x="4232258" y="1906889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B33E88-0973-B046-9930-5E9A498A11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27938" y="190256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20F9B9-EEA7-BF57-A1EC-6006F32B79BC}"/>
                    </a:ext>
                  </a:extLst>
                </p14:cNvPr>
                <p14:cNvContentPartPr/>
                <p14:nvPr/>
              </p14:nvContentPartPr>
              <p14:xfrm>
                <a:off x="4232258" y="190688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20F9B9-EEA7-BF57-A1EC-6006F32B79B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27938" y="190256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25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1735667" y="1223507"/>
            <a:ext cx="116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Python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0D21B-360C-217E-8237-AA49210C0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746924"/>
            <a:ext cx="4766431" cy="2145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A6521-EEB8-EBBC-B8BB-7D456D813763}"/>
              </a:ext>
            </a:extLst>
          </p:cNvPr>
          <p:cNvSpPr txBox="1"/>
          <p:nvPr/>
        </p:nvSpPr>
        <p:spPr>
          <a:xfrm>
            <a:off x="6824132" y="1223507"/>
            <a:ext cx="116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0F8D0-B66F-21A9-6A12-AD350BFB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32" y="2009391"/>
            <a:ext cx="3920067" cy="1124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100DE-D171-AC56-BA68-5325314D8EFC}"/>
              </a:ext>
            </a:extLst>
          </p:cNvPr>
          <p:cNvSpPr txBox="1"/>
          <p:nvPr/>
        </p:nvSpPr>
        <p:spPr>
          <a:xfrm>
            <a:off x="448733" y="347133"/>
            <a:ext cx="613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Python和SQL都是程序设计语言</a:t>
            </a:r>
          </a:p>
        </p:txBody>
      </p:sp>
    </p:spTree>
    <p:extLst>
      <p:ext uri="{BB962C8B-B14F-4D97-AF65-F5344CB8AC3E}">
        <p14:creationId xmlns:p14="http://schemas.microsoft.com/office/powerpoint/2010/main" val="75662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78883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/*获取表中所有数据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1EBA-1EAD-C7B6-00F4-64C4943E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45" y="2248022"/>
            <a:ext cx="4536554" cy="6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21732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5F0CB7-E771-AF2D-F33F-0CDA875947A2}"/>
              </a:ext>
            </a:extLst>
          </p:cNvPr>
          <p:cNvSpPr txBox="1"/>
          <p:nvPr/>
        </p:nvSpPr>
        <p:spPr>
          <a:xfrm>
            <a:off x="59268" y="381866"/>
            <a:ext cx="393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&lt;!DOCTYPE&gt; 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声明必须是 </a:t>
            </a:r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HTML 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文档的第一行，告知浏览器使用的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版本</a:t>
            </a:r>
            <a:b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5E85B4-D29E-D242-0D98-D51E18B493E8}"/>
                  </a:ext>
                </a:extLst>
              </p14:cNvPr>
              <p14:cNvContentPartPr/>
              <p14:nvPr/>
            </p14:nvContentPartPr>
            <p14:xfrm>
              <a:off x="-460702" y="1558049"/>
              <a:ext cx="237960" cy="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5E85B4-D29E-D242-0D98-D51E18B493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65022" y="1553729"/>
                <a:ext cx="246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062F85-D942-A1C7-3F42-6415767D2216}"/>
                  </a:ext>
                </a:extLst>
              </p14:cNvPr>
              <p14:cNvContentPartPr/>
              <p14:nvPr/>
            </p14:nvContentPartPr>
            <p14:xfrm>
              <a:off x="-240742" y="1535729"/>
              <a:ext cx="87120" cy="9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062F85-D942-A1C7-3F42-6415767D2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45062" y="1531409"/>
                <a:ext cx="9576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696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84973-4BA1-5171-BF52-A0CCB2773E87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head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title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/head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body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/html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381866"/>
            <a:ext cx="393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标签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(tag)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：尖括号包围的关键词，通常成对出现</a:t>
            </a:r>
            <a:b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53DA39-2095-7E9E-2442-417A7B6DA939}"/>
                  </a:ext>
                </a:extLst>
              </p14:cNvPr>
              <p14:cNvContentPartPr/>
              <p14:nvPr/>
            </p14:nvContentPartPr>
            <p14:xfrm>
              <a:off x="971378" y="2451209"/>
              <a:ext cx="244800" cy="5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53DA39-2095-7E9E-2442-417A7B6DA93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7058" y="2446889"/>
                <a:ext cx="2534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30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381866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&lt;html&gt;和&lt;/html&gt;是html文档最外层的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标签，用来告知浏览器这是一个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文档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16AE-EA2A-BB43-450C-D57DCF042E0D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/html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7326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381866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&lt;head&gt;标签定义页面信息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，其中一定要包含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&lt;title&gt;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标签。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16AE-EA2A-BB43-450C-D57DCF042E0D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14704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381866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&lt;title&gt;标签定义页面标题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16AE-EA2A-BB43-450C-D57DCF042E0D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&lt;title&gt;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D208DA-1816-C9E2-1180-104C9228E9EA}"/>
              </a:ext>
            </a:extLst>
          </p:cNvPr>
          <p:cNvSpPr txBox="1"/>
          <p:nvPr/>
        </p:nvSpPr>
        <p:spPr>
          <a:xfrm>
            <a:off x="5579533" y="1335973"/>
            <a:ext cx="2480734" cy="518227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0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381866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&lt;body&gt;标签里面是页面的内容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。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16AE-EA2A-BB43-450C-D57DCF042E0D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65756-3E7A-C7B9-A726-E3670F399728}"/>
              </a:ext>
            </a:extLst>
          </p:cNvPr>
          <p:cNvSpPr txBox="1"/>
          <p:nvPr/>
        </p:nvSpPr>
        <p:spPr>
          <a:xfrm>
            <a:off x="5215466" y="2129102"/>
            <a:ext cx="1871134" cy="351632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554-1DF3-0D95-F4E4-137BAEE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3" y="1430867"/>
            <a:ext cx="4418641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258755"/>
            <a:ext cx="393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标签可以具有属性(attributes)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，通常以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名称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值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对的形式出现。</a:t>
            </a:r>
            <a:endParaRPr lang="en-US" altLang="zh-CN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altLang="zh-CN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比如</a:t>
            </a:r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lang =“en”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表示该页面的语言是英语。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816AE-EA2A-BB43-450C-D57DCF042E0D}"/>
              </a:ext>
            </a:extLst>
          </p:cNvPr>
          <p:cNvSpPr txBox="1"/>
          <p:nvPr/>
        </p:nvSpPr>
        <p:spPr>
          <a:xfrm>
            <a:off x="-1" y="1335973"/>
            <a:ext cx="5215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</a:t>
            </a:r>
            <a:r>
              <a:rPr lang="en-US" sz="180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lang="en"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&lt;title&gt;This is Title&lt;/title&gt;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&lt;/head&gt;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This is Body!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&lt;/body&gt;</a:t>
            </a:r>
          </a:p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6D8B64-90FE-D5AE-5C8E-17E45C2D6E28}"/>
                  </a:ext>
                </a:extLst>
              </p14:cNvPr>
              <p14:cNvContentPartPr/>
              <p14:nvPr/>
            </p14:nvContentPartPr>
            <p14:xfrm>
              <a:off x="334178" y="1930289"/>
              <a:ext cx="343440" cy="1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6D8B64-90FE-D5AE-5C8E-17E45C2D6E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858" y="1925969"/>
                <a:ext cx="352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79E68A-332F-3557-01D5-F86260503A0E}"/>
                  </a:ext>
                </a:extLst>
              </p14:cNvPr>
              <p14:cNvContentPartPr/>
              <p14:nvPr/>
            </p14:nvContentPartPr>
            <p14:xfrm>
              <a:off x="1035098" y="1936409"/>
              <a:ext cx="386640" cy="9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79E68A-332F-3557-01D5-F86260503A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0778" y="1932089"/>
                <a:ext cx="3952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F320F8-EFE4-5F81-18B7-4D2CD045699C}"/>
                  </a:ext>
                </a:extLst>
              </p14:cNvPr>
              <p14:cNvContentPartPr/>
              <p14:nvPr/>
            </p14:nvContentPartPr>
            <p14:xfrm>
              <a:off x="1754378" y="1924169"/>
              <a:ext cx="181800" cy="1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F320F8-EFE4-5F81-18B7-4D2CD04569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0058" y="1919849"/>
                <a:ext cx="19044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617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187A63-B50D-EFE4-0165-A8FCAE089DA8}"/>
              </a:ext>
            </a:extLst>
          </p:cNvPr>
          <p:cNvSpPr/>
          <p:nvPr/>
        </p:nvSpPr>
        <p:spPr>
          <a:xfrm>
            <a:off x="1937304" y="2451729"/>
            <a:ext cx="5269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https://www.w3school.com.cn/html/index.asp</a:t>
            </a:r>
          </a:p>
        </p:txBody>
      </p:sp>
    </p:spTree>
    <p:extLst>
      <p:ext uri="{BB962C8B-B14F-4D97-AF65-F5344CB8AC3E}">
        <p14:creationId xmlns:p14="http://schemas.microsoft.com/office/powerpoint/2010/main" val="2885309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258755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&lt;p&gt;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：定义一个段落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1824A-32D6-56D3-D077-61D0ABE7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13" y="939875"/>
            <a:ext cx="4002263" cy="3263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BFC749-F0F7-E5BD-3F3C-F26A4FF83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4" y="1176110"/>
            <a:ext cx="4207144" cy="27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/*获取表中所有数据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1EBA-1EAD-C7B6-00F4-64C4943E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445" y="2248022"/>
            <a:ext cx="4536554" cy="6471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15DF57-A625-EE4A-ADA8-D56E2897EFAE}"/>
              </a:ext>
            </a:extLst>
          </p:cNvPr>
          <p:cNvSpPr/>
          <p:nvPr/>
        </p:nvSpPr>
        <p:spPr>
          <a:xfrm>
            <a:off x="386750" y="256513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增删</a:t>
            </a:r>
            <a:r>
              <a:rPr lang="en-US" sz="2000">
                <a:solidFill>
                  <a:srgbClr val="FF0000"/>
                </a:solidFill>
              </a:rPr>
              <a:t>查</a:t>
            </a:r>
            <a:r>
              <a:rPr lang="en-US" sz="2000">
                <a:solidFill>
                  <a:schemeClr val="bg1"/>
                </a:solidFill>
              </a:rPr>
              <a:t>改</a:t>
            </a:r>
            <a:r>
              <a:rPr lang="zh-CN" altLang="en-US" sz="2000">
                <a:solidFill>
                  <a:schemeClr val="bg1"/>
                </a:solidFill>
              </a:rPr>
              <a:t>”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9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41333" y="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59268" y="258755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&lt;h1&gt; ~ &lt;h6&gt;: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定义标题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1BFEB-6FB9-186D-1E26-06220CA2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37" y="522059"/>
            <a:ext cx="4415363" cy="22528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138913" y="834795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&lt;!DOCTYPE html&gt;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&lt;html lang="en"&gt;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&lt;head&gt;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  &lt;title&gt;This is Title&lt;/title&gt;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&lt;/head&gt;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&lt;body&gt;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   </a:t>
            </a:r>
            <a:r>
              <a:rPr lang="en-US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&lt;h1&gt;</a:t>
            </a:r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A Large Heading</a:t>
            </a:r>
            <a:r>
              <a:rPr lang="en-US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&lt;/h1&gt;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   </a:t>
            </a:r>
            <a:r>
              <a:rPr lang="en-US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&lt;h2&gt;</a:t>
            </a:r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A Smaller Heading</a:t>
            </a:r>
            <a:r>
              <a:rPr lang="en-US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&lt;/h2&gt;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   </a:t>
            </a:r>
            <a:r>
              <a:rPr lang="en-US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&lt;h6&gt;</a:t>
            </a:r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The Smallest Heading</a:t>
            </a:r>
            <a:r>
              <a:rPr lang="en-US">
                <a:solidFill>
                  <a:srgbClr val="FF0000"/>
                </a:solidFill>
                <a:effectLst/>
                <a:latin typeface="Andale Mono" panose="020B0509000000000004" pitchFamily="49" charset="0"/>
              </a:rPr>
              <a:t>&lt;/h6&gt;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   &lt;/body&gt;</a:t>
            </a:r>
          </a:p>
          <a:p>
            <a:r>
              <a:rPr lang="en-US">
                <a:solidFill>
                  <a:schemeClr val="tx1"/>
                </a:solidFill>
                <a:effectLst/>
                <a:latin typeface="Andale Mono" panose="020B0509000000000004" pitchFamily="49" charset="0"/>
              </a:rPr>
              <a:t>&lt;/html&gt;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A47F4A-E749-C151-4602-F751BE2D4BB8}"/>
                  </a:ext>
                </a:extLst>
              </p14:cNvPr>
              <p14:cNvContentPartPr/>
              <p14:nvPr/>
            </p14:nvContentPartPr>
            <p14:xfrm>
              <a:off x="972818" y="2378489"/>
              <a:ext cx="151560" cy="2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A47F4A-E749-C151-4602-F751BE2D4B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8498" y="2374169"/>
                <a:ext cx="160200" cy="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889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1686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table: 定义表格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&lt;th&gt;Ocean&lt;/th&gt;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&lt;td&gt;Pacific&lt;/td&gt;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173529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1686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table: 定义表格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&lt;th&gt;Ocean&lt;/th&gt;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&lt;td&gt;Pacific&lt;/td&gt;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BDFB-0354-B68D-AF0F-298CA7DF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9" y="507243"/>
            <a:ext cx="4417105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42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1686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table: 定义表格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&lt;table&gt;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&lt;th&gt;Ocean&lt;/th&gt;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&lt;td&gt;Pacific&lt;/td&gt;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BDFB-0354-B68D-AF0F-298CA7DF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9" y="507243"/>
            <a:ext cx="4417105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9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1686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thead: 表头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&lt;th&gt;Ocean&lt;/th&gt;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&lt;td&gt;Pacific&lt;/td&gt;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BDFB-0354-B68D-AF0F-298CA7DF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9" y="507243"/>
            <a:ext cx="4417105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0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1686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th: 表格属性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&lt;th&gt;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Ocean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&lt;td&gt;Pacific&lt;/td&gt;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BDFB-0354-B68D-AF0F-298CA7DF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9" y="507243"/>
            <a:ext cx="4417105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1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1686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tbody: 表格主体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&lt;th&gt;Ocean&lt;/th&gt;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&lt;td&gt;Pacific&lt;/td&gt;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BDFB-0354-B68D-AF0F-298CA7DF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9" y="507243"/>
            <a:ext cx="4417105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62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67734" y="76200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tr: 表格行    td:单元格信息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0" y="5072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&lt;table&gt;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&lt;th&gt;Ocean&lt;/th&gt;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&lt;th&gt;Average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&lt;th&gt;Maximum Depth&lt;/th&gt;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&lt;/thead&gt;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&lt;td&gt;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Pacific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&lt;td&gt;4280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&lt;td&gt;10911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&lt;td&gt;Atlantic&lt;/td&gt;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&lt;td&gt;3646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&lt;td&gt;8486 m&lt;/td&gt;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  &lt;/tr&gt;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&lt;/tbody&gt;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&lt;/table&gt;    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BDFB-0354-B68D-AF0F-298CA7DF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19" y="507243"/>
            <a:ext cx="4417105" cy="1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04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67734" y="76200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img元素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：向网页中嵌入一幅图像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67734" y="118390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&lt;h2&gt;HTML Image&lt;/h2&gt;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&lt;img src="pic_trulli.jpg" alt="Trulli" width="500" height="333"&gt;</a:t>
            </a: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pic>
        <p:nvPicPr>
          <p:cNvPr id="1026" name="Picture 2" descr="Trulli">
            <a:extLst>
              <a:ext uri="{FF2B5EF4-FFF2-40B4-BE49-F238E27FC236}">
                <a16:creationId xmlns:a16="http://schemas.microsoft.com/office/drawing/2014/main" id="{52E16C0A-FEB5-7C7C-2BF3-C4223093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71" y="1061115"/>
            <a:ext cx="3742266" cy="2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26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67734" y="76200"/>
            <a:ext cx="393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img元素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有两个必须的属性：</a:t>
            </a:r>
            <a:endParaRPr lang="en-US" altLang="zh-CN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src: 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图像的链接</a:t>
            </a:r>
            <a:endParaRPr lang="en-US" altLang="zh-CN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alt: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图像的替代文本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67734" y="118390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&lt;h2&gt;HTML Image&lt;/h2&gt;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&lt;img src="pic_trulli.jpg" alt="Trulli" width="500" height="333"&gt;</a:t>
            </a: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pic>
        <p:nvPicPr>
          <p:cNvPr id="1026" name="Picture 2" descr="Trulli">
            <a:extLst>
              <a:ext uri="{FF2B5EF4-FFF2-40B4-BE49-F238E27FC236}">
                <a16:creationId xmlns:a16="http://schemas.microsoft.com/office/drawing/2014/main" id="{52E16C0A-FEB5-7C7C-2BF3-C4223093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71" y="1061115"/>
            <a:ext cx="3742266" cy="2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5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-35447" y="22824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/*指定数据筛选条件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= 1;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747DD-BF88-E539-B184-E655C4687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76" y="2108049"/>
            <a:ext cx="4572000" cy="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9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67734" y="76200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&lt;img&gt;没有结束标签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67734" y="118390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&lt;h2&gt;HTML Image&lt;/h2&gt;</a:t>
            </a:r>
          </a:p>
          <a:p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&lt;img src="pic_trulli.jpg" alt="Trulli" width="500" height="333"&gt;</a:t>
            </a: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pic>
        <p:nvPicPr>
          <p:cNvPr id="1026" name="Picture 2" descr="Trulli">
            <a:extLst>
              <a:ext uri="{FF2B5EF4-FFF2-40B4-BE49-F238E27FC236}">
                <a16:creationId xmlns:a16="http://schemas.microsoft.com/office/drawing/2014/main" id="{52E16C0A-FEB5-7C7C-2BF3-C42230935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71" y="1061115"/>
            <a:ext cx="3742266" cy="2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87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160724" y="331922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在table中加入图片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214968" y="177284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&lt;tr&gt;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&lt;td 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style=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border: 2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px solid MediumSeaGreen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zh-CN" alt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&lt;img src=</a:t>
            </a:r>
            <a:r>
              <a:rPr lang="en-US" b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img_Green Book.jpg” </a:t>
            </a:r>
            <a:r>
              <a:rPr lang="zh-CN" alt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endParaRPr lang="en-US" altLang="zh-CN">
              <a:solidFill>
                <a:srgbClr val="FF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altLang="zh-CN" b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alt=“Green Book” </a:t>
            </a:r>
            <a:r>
              <a:rPr lang="zh-CN" alt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endParaRPr lang="en-US" altLang="zh-CN">
              <a:solidFill>
                <a:srgbClr val="FF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zh-CN" alt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altLang="zh-CN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style=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width:100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px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;height:150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px</a:t>
            </a:r>
            <a:r>
              <a:rPr lang="en-US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b="1">
                <a:solidFill>
                  <a:schemeClr val="tx2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&lt;/td&gt;</a:t>
            </a:r>
          </a:p>
          <a:p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&lt;/tr&gt;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B8444-5A79-956F-4A49-B62C42F6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31" y="1048611"/>
            <a:ext cx="3429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6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509023"/>
            <a:ext cx="462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&lt;a&gt;: 超链接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：从一个页面链接到另一个页面</a:t>
            </a:r>
            <a:endParaRPr lang="en-US" altLang="zh-CN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&lt;a&gt;最重要的属性是href属性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：它指定链接的目标。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214968" y="177284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href=”https://www.scls-sh.org"&gt;</a:t>
            </a:r>
          </a:p>
          <a:p>
            <a:pPr fontAlgn="ctr"/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Shanghai Soong Ching Ling School</a:t>
            </a:r>
          </a:p>
          <a:p>
            <a:pPr fontAlgn="ctr"/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94CD4-606A-AE9E-EC64-128EBC2E7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84" y="1962727"/>
            <a:ext cx="3530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2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3992-8F03-EE45-337B-D65389C77FFB}"/>
              </a:ext>
            </a:extLst>
          </p:cNvPr>
          <p:cNvSpPr txBox="1"/>
          <p:nvPr/>
        </p:nvSpPr>
        <p:spPr>
          <a:xfrm>
            <a:off x="0" y="509023"/>
            <a:ext cx="462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&lt;a&gt;: 超链接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：从一个页面链接到另一个页面</a:t>
            </a:r>
            <a:endParaRPr lang="en-US" altLang="zh-CN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&lt;a&gt;最重要的属性是href属性</a:t>
            </a:r>
            <a:r>
              <a:rPr lang="zh-CN" altLang="en-US" sz="1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：它指定链接的目标。</a:t>
            </a:r>
            <a:endParaRPr lang="en-US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214968" y="17728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&lt;tr&gt;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&lt;td style=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border: 2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px solid MediumSeaGreen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b="1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&lt;td style=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border: 2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px solid MediumSeaGreen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fontAlgn="ctr"/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</a:t>
            </a:r>
            <a:r>
              <a:rPr lang="en-US" b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"https://movie.douban.com/subject/27060077"</a:t>
            </a:r>
            <a:r>
              <a:rPr lang="en-US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b="1">
                <a:solidFill>
                  <a:srgbClr val="FF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Green Book &lt;/a&gt;</a:t>
            </a:r>
          </a:p>
          <a:p>
            <a:pPr fontAlgn="ctr"/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&lt;/td&gt;</a:t>
            </a:r>
          </a:p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&lt;/tr&gt;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848C2-ECD3-8FB1-A480-E82D1399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793" y="1540471"/>
            <a:ext cx="4094022" cy="20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4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227808" y="21380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&lt;title&gt;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 is Ray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&lt;/title&gt;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&lt;/head&gt;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 am a G10 student at SCLS. You can reach me at 202460114@stu.scls-sh.org.</a:t>
            </a:r>
            <a:b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7F6CB-F634-A190-F857-A710906B9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09" y="408450"/>
            <a:ext cx="4420391" cy="931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952B1-AA92-C9DD-CE63-8D83E887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608" y="2393113"/>
            <a:ext cx="4420391" cy="1287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F8856-2014-1199-1741-418B710A5103}"/>
              </a:ext>
            </a:extLst>
          </p:cNvPr>
          <p:cNvSpPr/>
          <p:nvPr/>
        </p:nvSpPr>
        <p:spPr>
          <a:xfrm>
            <a:off x="151608" y="9641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about.html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b="1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About Me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</a:p>
          <a:p>
            <a:pPr fontAlgn="ctr"/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&lt;h1&gt; Brief introduction &lt;/h1&gt;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524E0-39F3-AB9D-BF25-A5D1BA418866}"/>
              </a:ext>
            </a:extLst>
          </p:cNvPr>
          <p:cNvSpPr/>
          <p:nvPr/>
        </p:nvSpPr>
        <p:spPr>
          <a:xfrm>
            <a:off x="151608" y="305984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60000"/>
                    <a:lumOff val="40000"/>
                  </a:schemeClr>
                </a:solidFill>
              </a:rPr>
              <a:t>&lt;a&gt;: 指向本地链接</a:t>
            </a:r>
            <a:endParaRPr lang="en-US" altLang="zh-CN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663AA-F6E7-4041-45EB-3BC1A5055081}"/>
              </a:ext>
            </a:extLst>
          </p:cNvPr>
          <p:cNvSpPr txBox="1"/>
          <p:nvPr/>
        </p:nvSpPr>
        <p:spPr>
          <a:xfrm>
            <a:off x="151608" y="1918306"/>
            <a:ext cx="4420391" cy="268756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83A4A-9F41-53E2-20F1-B29900318F40}"/>
              </a:ext>
            </a:extLst>
          </p:cNvPr>
          <p:cNvSpPr txBox="1"/>
          <p:nvPr/>
        </p:nvSpPr>
        <p:spPr>
          <a:xfrm>
            <a:off x="151608" y="795867"/>
            <a:ext cx="4420391" cy="9313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80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54627" y="17085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&lt;title&gt;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 is Ray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&lt;/title&gt;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&lt;/head&gt;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 am a G10 student at SCLS. You can reach me at </a:t>
            </a:r>
            <a:r>
              <a:rPr lang="en-US">
                <a:solidFill>
                  <a:srgbClr val="FFC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href="mailto:202460114@stu.scls-sh.org"&gt; </a:t>
            </a:r>
            <a:r>
              <a:rPr lang="en-US">
                <a:solidFill>
                  <a:srgbClr val="FFC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Send Mail </a:t>
            </a:r>
            <a:r>
              <a:rPr lang="en-US">
                <a:solidFill>
                  <a:srgbClr val="FFC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b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F8856-2014-1199-1741-418B710A5103}"/>
              </a:ext>
            </a:extLst>
          </p:cNvPr>
          <p:cNvSpPr/>
          <p:nvPr/>
        </p:nvSpPr>
        <p:spPr>
          <a:xfrm>
            <a:off x="54627" y="7878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about.html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b="1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About Me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CEA6E-2C27-3809-957B-8D2CBBFE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45" y="771892"/>
            <a:ext cx="4445655" cy="1459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E03E0-C930-D48D-8333-E9A037E8D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63" y="2571750"/>
            <a:ext cx="3719302" cy="25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97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95697-EE42-C31A-077A-10CF9A31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98550"/>
            <a:ext cx="7848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7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4723609" y="76200"/>
            <a:ext cx="4420391" cy="5067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4C9FD-C14D-0DBD-5EF5-13506FA2D927}"/>
              </a:ext>
            </a:extLst>
          </p:cNvPr>
          <p:cNvSpPr/>
          <p:nvPr/>
        </p:nvSpPr>
        <p:spPr>
          <a:xfrm>
            <a:off x="54627" y="17085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&lt;!DOCTYPE html&gt;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&lt;html lang="en"&gt;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&lt;head&gt;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&lt;title&gt;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 is Ray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&lt;/title&gt;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&lt;/head&gt;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&lt;body&gt;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 am a G10 student at SCLS. You can reach me at </a:t>
            </a:r>
            <a:r>
              <a:rPr lang="en-US">
                <a:solidFill>
                  <a:srgbClr val="FFC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href="mailto:202460114@stu.scls-sh.org"&gt; </a:t>
            </a:r>
            <a:r>
              <a:rPr lang="en-US">
                <a:solidFill>
                  <a:srgbClr val="FFC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Send Mail </a:t>
            </a:r>
            <a:r>
              <a:rPr lang="en-US">
                <a:solidFill>
                  <a:srgbClr val="FFC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  <a: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br>
              <a:rPr lang="en-US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&lt;/body&gt;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&lt;/html&gt;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F8856-2014-1199-1741-418B710A5103}"/>
              </a:ext>
            </a:extLst>
          </p:cNvPr>
          <p:cNvSpPr/>
          <p:nvPr/>
        </p:nvSpPr>
        <p:spPr>
          <a:xfrm>
            <a:off x="54627" y="7878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&lt;a href=</a:t>
            </a:r>
            <a:r>
              <a:rPr lang="en-US" b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about.html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b="1">
                <a:solidFill>
                  <a:schemeClr val="tx1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About Me</a:t>
            </a:r>
            <a: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&lt;/a&gt;</a:t>
            </a:r>
            <a:br>
              <a:rPr lang="en-US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CEA6E-2C27-3809-957B-8D2CBBFE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45" y="771892"/>
            <a:ext cx="4445655" cy="1459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E03E0-C930-D48D-8333-E9A037E8D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63" y="2571750"/>
            <a:ext cx="3719302" cy="2534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DE6AAC-7A62-841E-D731-A62CC8832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4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TP vs IMAP vs POP3 - Knowing The Difference">
            <a:extLst>
              <a:ext uri="{FF2B5EF4-FFF2-40B4-BE49-F238E27FC236}">
                <a16:creationId xmlns:a16="http://schemas.microsoft.com/office/drawing/2014/main" id="{03E619F5-3923-5B4B-B8EE-7221928E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3" y="193732"/>
            <a:ext cx="5631835" cy="26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C97CF-EBB5-8D40-AE54-47B7C7B0F388}"/>
              </a:ext>
            </a:extLst>
          </p:cNvPr>
          <p:cNvSpPr txBox="1"/>
          <p:nvPr/>
        </p:nvSpPr>
        <p:spPr>
          <a:xfrm>
            <a:off x="364603" y="3035697"/>
            <a:ext cx="3767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三次握手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请问有没有我的信？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这是我的用户名和密码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谢谢！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请删除吧，我可不想这封信的内容被其他人知道。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en-US" altLang="zh-CN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Quit…</a:t>
            </a:r>
          </a:p>
          <a:p>
            <a:pPr marL="342900" indent="-342900" defTabSz="685800">
              <a:buClrTx/>
              <a:buFontTx/>
              <a:buAutoNum type="arabicPeriod"/>
            </a:pP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endParaRPr lang="en-US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AE131-0034-444B-9843-E50F855B97C5}"/>
              </a:ext>
            </a:extLst>
          </p:cNvPr>
          <p:cNvSpPr txBox="1"/>
          <p:nvPr/>
        </p:nvSpPr>
        <p:spPr>
          <a:xfrm>
            <a:off x="4281187" y="3035696"/>
            <a:ext cx="4207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三次握手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请提供一下你的用户名和密码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收到，验证通过。哦你有一封信，请</a:t>
            </a:r>
            <a:r>
              <a:rPr lang="zh-CN" altLang="en-US" sz="1800" kern="1200">
                <a:solidFill>
                  <a:srgbClr val="009688">
                    <a:lumMod val="60000"/>
                    <a:lumOff val="40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整封信</a:t>
            </a: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拿好。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你希望我们</a:t>
            </a:r>
            <a:r>
              <a:rPr lang="zh-CN" altLang="en-US" sz="1800" kern="1200">
                <a:solidFill>
                  <a:srgbClr val="009688">
                    <a:lumMod val="60000"/>
                    <a:lumOff val="40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保留</a:t>
            </a: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一份这封信的拷贝，还是直接</a:t>
            </a:r>
            <a:r>
              <a:rPr lang="zh-CN" altLang="en-US" sz="1800" kern="1200">
                <a:solidFill>
                  <a:srgbClr val="009688">
                    <a:lumMod val="60000"/>
                    <a:lumOff val="40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删除</a:t>
            </a: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它呢？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r>
              <a:rPr lang="zh-CN" altLang="en-US" sz="1800" kern="12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好的，我们已经删除了。</a:t>
            </a: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defTabSz="685800">
              <a:buClrTx/>
            </a:pPr>
            <a:endParaRPr lang="en-US" altLang="zh-CN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342900" indent="-342900" defTabSz="685800">
              <a:buClrTx/>
              <a:buFontTx/>
              <a:buAutoNum type="arabicPeriod"/>
            </a:pPr>
            <a:endParaRPr lang="en-US" sz="1800" kern="120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76B2-8357-FF4B-B519-497791189F5B}"/>
              </a:ext>
            </a:extLst>
          </p:cNvPr>
          <p:cNvSpPr txBox="1"/>
          <p:nvPr/>
        </p:nvSpPr>
        <p:spPr>
          <a:xfrm>
            <a:off x="4880561" y="1292424"/>
            <a:ext cx="1023749" cy="300082"/>
          </a:xfrm>
          <a:prstGeom prst="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8BE22-D9C3-F04D-B264-57774A4ED358}"/>
              </a:ext>
            </a:extLst>
          </p:cNvPr>
          <p:cNvSpPr txBox="1"/>
          <p:nvPr/>
        </p:nvSpPr>
        <p:spPr>
          <a:xfrm>
            <a:off x="1495372" y="1646242"/>
            <a:ext cx="1210866" cy="30008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212121"/>
                </a:solidFill>
                <a:ea typeface="+mn-ea"/>
                <a:cs typeface="+mn-cs"/>
              </a:rPr>
              <a:t>163 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8431A-1C07-4848-9D6A-EDE8289A5808}"/>
              </a:ext>
            </a:extLst>
          </p:cNvPr>
          <p:cNvSpPr txBox="1"/>
          <p:nvPr/>
        </p:nvSpPr>
        <p:spPr>
          <a:xfrm>
            <a:off x="1642949" y="2257935"/>
            <a:ext cx="1528876" cy="30008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212121"/>
                </a:solidFill>
                <a:ea typeface="+mn-ea"/>
                <a:cs typeface="+mn-cs"/>
              </a:rPr>
              <a:t>alice@163.com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61152-864A-4546-AAEE-750F942B7A68}"/>
              </a:ext>
            </a:extLst>
          </p:cNvPr>
          <p:cNvSpPr txBox="1"/>
          <p:nvPr/>
        </p:nvSpPr>
        <p:spPr>
          <a:xfrm>
            <a:off x="3837007" y="1624182"/>
            <a:ext cx="1210866" cy="30008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212121"/>
                </a:solidFill>
                <a:ea typeface="+mn-ea"/>
                <a:cs typeface="+mn-cs"/>
              </a:rPr>
              <a:t>QQ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B10A3-19E4-9041-996E-A0343EB5C934}"/>
              </a:ext>
            </a:extLst>
          </p:cNvPr>
          <p:cNvSpPr txBox="1"/>
          <p:nvPr/>
        </p:nvSpPr>
        <p:spPr>
          <a:xfrm>
            <a:off x="3526729" y="2503591"/>
            <a:ext cx="1210866" cy="30008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>
                <a:solidFill>
                  <a:srgbClr val="212121"/>
                </a:solidFill>
                <a:ea typeface="+mn-ea"/>
                <a:cs typeface="+mn-cs"/>
              </a:rPr>
              <a:t>tom@qq.com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85C5A-B1B0-A84E-A04B-35303FD0E37D}"/>
              </a:ext>
            </a:extLst>
          </p:cNvPr>
          <p:cNvSpPr txBox="1"/>
          <p:nvPr/>
        </p:nvSpPr>
        <p:spPr>
          <a:xfrm>
            <a:off x="6345005" y="1253827"/>
            <a:ext cx="2175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>
                <a:solidFill>
                  <a:srgbClr val="FFFFFF"/>
                </a:solidFill>
                <a:ea typeface="+mn-ea"/>
                <a:cs typeface="+mn-cs"/>
              </a:rPr>
              <a:t>POP3协议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247EB-B457-AD44-A969-34933180855B}"/>
              </a:ext>
            </a:extLst>
          </p:cNvPr>
          <p:cNvSpPr txBox="1"/>
          <p:nvPr/>
        </p:nvSpPr>
        <p:spPr>
          <a:xfrm>
            <a:off x="2336005" y="2958877"/>
            <a:ext cx="167163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Tom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B28EF-096E-D843-BCAD-65168CC44DA4}"/>
              </a:ext>
            </a:extLst>
          </p:cNvPr>
          <p:cNvSpPr txBox="1"/>
          <p:nvPr/>
        </p:nvSpPr>
        <p:spPr>
          <a:xfrm>
            <a:off x="6480193" y="2958877"/>
            <a:ext cx="1727975" cy="36933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QQ Server</a:t>
            </a:r>
          </a:p>
        </p:txBody>
      </p:sp>
    </p:spTree>
    <p:extLst>
      <p:ext uri="{BB962C8B-B14F-4D97-AF65-F5344CB8AC3E}">
        <p14:creationId xmlns:p14="http://schemas.microsoft.com/office/powerpoint/2010/main" val="401918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0B5C61-5283-E64A-A270-5115EE14A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/>
          <a:stretch/>
        </p:blipFill>
        <p:spPr bwMode="auto">
          <a:xfrm>
            <a:off x="498764" y="547385"/>
            <a:ext cx="7606145" cy="40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1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4554276" y="-150"/>
            <a:ext cx="4589723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-35447" y="22824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/*指定数据筛选条件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GAMES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= 1;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D436C-D773-D601-0C0A-8ECDD4B4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87" y="2290233"/>
            <a:ext cx="1638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8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计算机五大单元-子时年华-51CTO博客">
            <a:extLst>
              <a:ext uri="{FF2B5EF4-FFF2-40B4-BE49-F238E27FC236}">
                <a16:creationId xmlns:a16="http://schemas.microsoft.com/office/drawing/2014/main" id="{47DC67A6-2D7C-288B-B249-A39F0CE8C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79" y="148097"/>
            <a:ext cx="6200042" cy="484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18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3657600" y="-15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2" name="Google Shape;342;p53"/>
          <p:cNvSpPr txBox="1"/>
          <p:nvPr/>
        </p:nvSpPr>
        <p:spPr>
          <a:xfrm>
            <a:off x="4028210" y="2609832"/>
            <a:ext cx="48561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  <a:p>
            <a:pPr marL="257175" indent="-257175" defTabSz="685800">
              <a:buClrTx/>
              <a:buFont typeface="Arial" panose="020B0604020202020204" pitchFamily="34" charset="0"/>
              <a:buChar char="•"/>
              <a:defRPr/>
            </a:pPr>
            <a:endParaRPr lang="en-US" altLang="zh-CN" sz="1800" kern="1200">
              <a:solidFill>
                <a:srgbClr val="FFFFFF"/>
              </a:solidFill>
              <a:ea typeface="Consolas"/>
              <a:cs typeface="Consolas"/>
              <a:sym typeface="Consola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FDA68-8CDC-614F-9A2C-C4A6074C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22" y="1143214"/>
            <a:ext cx="3361757" cy="28567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B7526-62C8-1E46-84A5-6E594E2B1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8" t="9729" r="8528" b="16408"/>
          <a:stretch/>
        </p:blipFill>
        <p:spPr>
          <a:xfrm>
            <a:off x="4957825" y="1384505"/>
            <a:ext cx="3485456" cy="249749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DE0F53-C39A-A042-BD42-EF00975124BF}"/>
              </a:ext>
            </a:extLst>
          </p:cNvPr>
          <p:cNvCxnSpPr>
            <a:cxnSpLocks/>
          </p:cNvCxnSpPr>
          <p:nvPr/>
        </p:nvCxnSpPr>
        <p:spPr>
          <a:xfrm>
            <a:off x="8695610" y="1443972"/>
            <a:ext cx="0" cy="2468880"/>
          </a:xfrm>
          <a:prstGeom prst="straightConnector1">
            <a:avLst/>
          </a:prstGeom>
          <a:ln w="38100">
            <a:solidFill>
              <a:srgbClr val="FFCD4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D76819-343F-584A-BEBC-F761B3F90D65}"/>
              </a:ext>
            </a:extLst>
          </p:cNvPr>
          <p:cNvCxnSpPr>
            <a:cxnSpLocks/>
          </p:cNvCxnSpPr>
          <p:nvPr/>
        </p:nvCxnSpPr>
        <p:spPr>
          <a:xfrm flipH="1">
            <a:off x="4957826" y="4167863"/>
            <a:ext cx="3497580" cy="0"/>
          </a:xfrm>
          <a:prstGeom prst="straightConnector1">
            <a:avLst/>
          </a:prstGeom>
          <a:ln w="38100">
            <a:solidFill>
              <a:srgbClr val="FFCD4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D4823F-1A67-094B-B681-E989C28866A9}"/>
              </a:ext>
            </a:extLst>
          </p:cNvPr>
          <p:cNvSpPr txBox="1"/>
          <p:nvPr/>
        </p:nvSpPr>
        <p:spPr>
          <a:xfrm>
            <a:off x="6533338" y="4292984"/>
            <a:ext cx="168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4CD2E3"/>
                </a:solidFill>
              </a:rPr>
              <a:t>16</a:t>
            </a:r>
            <a:endParaRPr lang="en-US" sz="1800">
              <a:solidFill>
                <a:srgbClr val="4CD2E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590FA6-896F-3E49-9418-6EC66D0ABA4A}"/>
              </a:ext>
            </a:extLst>
          </p:cNvPr>
          <p:cNvSpPr txBox="1"/>
          <p:nvPr/>
        </p:nvSpPr>
        <p:spPr>
          <a:xfrm>
            <a:off x="8695610" y="2609832"/>
            <a:ext cx="117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rgbClr val="4CD2E3"/>
                </a:solidFill>
              </a:rPr>
              <a:t>12</a:t>
            </a:r>
            <a:endParaRPr lang="en-US" sz="1800">
              <a:solidFill>
                <a:srgbClr val="4CD2E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1869D-5A4A-7A47-A96B-91C674A510C6}"/>
              </a:ext>
            </a:extLst>
          </p:cNvPr>
          <p:cNvSpPr txBox="1"/>
          <p:nvPr/>
        </p:nvSpPr>
        <p:spPr>
          <a:xfrm>
            <a:off x="4347805" y="8025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697" algn="ctr"/>
            <a:r>
              <a:rPr lang="en-US" sz="1800">
                <a:latin typeface="SimHei" panose="02010609060101010101" pitchFamily="49" charset="-122"/>
                <a:ea typeface="SimHei" panose="02010609060101010101" pitchFamily="49" charset="-122"/>
              </a:rPr>
              <a:t>分辨率</a:t>
            </a:r>
            <a:r>
              <a:rPr lang="zh-CN" altLang="en-US" sz="180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1800">
                <a:latin typeface="SimHei" panose="02010609060101010101" pitchFamily="49" charset="-122"/>
                <a:ea typeface="SimHei" panose="02010609060101010101" pitchFamily="49" charset="-122"/>
              </a:rPr>
              <a:t>16X12</a:t>
            </a:r>
            <a:endParaRPr lang="en-US" sz="18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3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11" grpId="0"/>
      <p:bldP spid="12" grpId="0"/>
      <p:bldP spid="13" grpId="0"/>
      <p:bldP spid="1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C519C-6C66-6714-E830-70D1C2734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371" y="1223941"/>
            <a:ext cx="4063914" cy="2695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E6860B-0A25-BB19-B769-6E62DA5C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70" y="1236134"/>
            <a:ext cx="4053561" cy="26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/>
          <p:nvPr/>
        </p:nvSpPr>
        <p:spPr>
          <a:xfrm>
            <a:off x="3657600" y="101600"/>
            <a:ext cx="5486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en-US" sz="1800">
                <a:solidFill>
                  <a:srgbClr val="FFFFFF"/>
                </a:solidFill>
              </a:rPr>
              <a:t>6.png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  <a:defRPr/>
            </a:pPr>
            <a:r>
              <a:rPr lang="en-US" sz="1800" kern="1200">
                <a:solidFill>
                  <a:srgbClr val="FFFFFF"/>
                </a:solidFill>
                <a:ea typeface="+mn-ea"/>
                <a:cs typeface="+mn-cs"/>
              </a:rPr>
              <a:t>1-success.png</a:t>
            </a:r>
            <a:endParaRPr sz="1800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2C823-CB6F-CED1-BFB1-24F11462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" y="527050"/>
            <a:ext cx="1536700" cy="154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730EE-FC89-0866-EAFA-69E7F1880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7" y="3041334"/>
            <a:ext cx="1536699" cy="1575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756E4-3D6A-74E1-0A3C-016CD31B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14649"/>
            <a:ext cx="4579685" cy="1547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4B900-CB6D-5C36-95A3-1F1351F6A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59702"/>
            <a:ext cx="4538044" cy="14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9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1632DA-D42D-DF71-D989-924C9A5BDD90}"/>
              </a:ext>
            </a:extLst>
          </p:cNvPr>
          <p:cNvSpPr/>
          <p:nvPr/>
        </p:nvSpPr>
        <p:spPr>
          <a:xfrm>
            <a:off x="643467" y="872632"/>
            <a:ext cx="76030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 first_name,last_name FROM patients WHERE gender='M’</a:t>
            </a:r>
          </a:p>
          <a:p>
            <a:b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 vendor_name FROM vendors WHERE purchases_ytd&gt;1000</a:t>
            </a:r>
          </a:p>
          <a:p>
            <a:b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 patient_id FROM admissions WHERE room=2</a:t>
            </a:r>
          </a:p>
          <a:p>
            <a:b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 medication_description FROM medications WHERE medication_cost&gt;50</a:t>
            </a:r>
          </a:p>
          <a:p>
            <a:b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 first_name,last_name FROM patients WHERE gender='F'and height&gt;190</a:t>
            </a:r>
          </a:p>
        </p:txBody>
      </p:sp>
    </p:spTree>
    <p:extLst>
      <p:ext uri="{BB962C8B-B14F-4D97-AF65-F5344CB8AC3E}">
        <p14:creationId xmlns:p14="http://schemas.microsoft.com/office/powerpoint/2010/main" val="2355080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4EAF76-B52E-8A5B-378A-2FBCB99CD022}"/>
              </a:ext>
            </a:extLst>
          </p:cNvPr>
          <p:cNvSpPr txBox="1"/>
          <p:nvPr/>
        </p:nvSpPr>
        <p:spPr>
          <a:xfrm>
            <a:off x="540544" y="312548"/>
            <a:ext cx="54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Final Project</a:t>
            </a:r>
            <a:r>
              <a:rPr lang="zh-CN" altLang="en-US" sz="2400">
                <a:solidFill>
                  <a:schemeClr val="tx1"/>
                </a:solidFill>
              </a:rPr>
              <a:t>：网站设计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49EC5-2623-2BA6-6583-500C3223738B}"/>
              </a:ext>
            </a:extLst>
          </p:cNvPr>
          <p:cNvSpPr txBox="1"/>
          <p:nvPr/>
        </p:nvSpPr>
        <p:spPr>
          <a:xfrm>
            <a:off x="540544" y="1178884"/>
            <a:ext cx="6732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音乐播放器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学期作业总结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学科知识科普（</a:t>
            </a:r>
            <a:r>
              <a:rPr lang="en-US" altLang="zh-CN" sz="2000">
                <a:solidFill>
                  <a:schemeClr val="tx1"/>
                </a:solidFill>
              </a:rPr>
              <a:t>ex. </a:t>
            </a:r>
            <a:r>
              <a:rPr lang="zh-CN" altLang="en-US" sz="2000">
                <a:solidFill>
                  <a:schemeClr val="tx1"/>
                </a:solidFill>
              </a:rPr>
              <a:t>相对论）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历史上的今天、</a:t>
            </a: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</a:rPr>
              <a:t>漫画连载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10000"/>
                  <a:lumOff val="90000"/>
                </a:schemeClr>
              </a:buClr>
            </a:pPr>
            <a:endParaRPr lang="en-US" altLang="zh-CN" sz="200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10000"/>
                  <a:lumOff val="90000"/>
                </a:schemeClr>
              </a:buClr>
            </a:pPr>
            <a:r>
              <a:rPr lang="en-US" altLang="zh-CN" sz="2000">
                <a:solidFill>
                  <a:schemeClr val="tx1"/>
                </a:solidFill>
              </a:rPr>
              <a:t>……</a:t>
            </a: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 marL="285750" indent="-285750">
              <a:buClr>
                <a:schemeClr val="bg2">
                  <a:lumMod val="10000"/>
                  <a:lumOff val="90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tx1"/>
              </a:solidFill>
            </a:endParaRPr>
          </a:p>
          <a:p>
            <a:pPr>
              <a:buClr>
                <a:schemeClr val="bg2">
                  <a:lumMod val="10000"/>
                  <a:lumOff val="90000"/>
                </a:schemeClr>
              </a:buClr>
            </a:pPr>
            <a:endParaRPr lang="en-US" altLang="zh-C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6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-524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/*获取排名小于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zh-CN" alt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的所有数据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&lt; 3;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10398-8B26-D772-0817-408BCEE3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2018395"/>
            <a:ext cx="4940135" cy="7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/*获取排名为奇数的所有数据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MOBILE_GAMES</a:t>
            </a:r>
            <a:r>
              <a:rPr lang="zh-CN" alt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% 2 = 1;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D4F66-D9B6-0542-739F-57B0BDE2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2204084"/>
            <a:ext cx="4905311" cy="7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36476" y="1971847"/>
            <a:ext cx="44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/*获取排名为奇数的所有数据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SELECT * FROM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WHERE RANK % 2 = 1;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D4F66-D9B6-0542-739F-57B0BDE2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2204084"/>
            <a:ext cx="4905311" cy="7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/>
          <p:nvPr/>
        </p:nvSpPr>
        <p:spPr>
          <a:xfrm>
            <a:off x="-35447" y="0"/>
            <a:ext cx="423931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543C-D164-2FFC-40FE-B69DFC3A339B}"/>
              </a:ext>
            </a:extLst>
          </p:cNvPr>
          <p:cNvSpPr txBox="1"/>
          <p:nvPr/>
        </p:nvSpPr>
        <p:spPr>
          <a:xfrm>
            <a:off x="-143312" y="1233182"/>
            <a:ext cx="445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/*更新Subway Surfers的排名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MOBILE_GAMES</a:t>
            </a:r>
            <a:r>
              <a:rPr lang="zh-CN" alt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RANK = 4 WHERE GAMES LIKE </a:t>
            </a:r>
            <a:r>
              <a:rPr lang="en-US" sz="180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“Subway Surfers”;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F6DFB-B497-5702-83D1-715DAA0A3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865" y="1971846"/>
            <a:ext cx="4925156" cy="931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D5D73-F58C-81F4-45E6-E8CFA1657CD2}"/>
              </a:ext>
            </a:extLst>
          </p:cNvPr>
          <p:cNvSpPr txBox="1"/>
          <p:nvPr/>
        </p:nvSpPr>
        <p:spPr>
          <a:xfrm>
            <a:off x="0" y="3050524"/>
            <a:ext cx="4455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/*更新记录的语法</a:t>
            </a:r>
            <a:r>
              <a:rPr lang="en-US" altLang="zh-CN" sz="1800">
                <a:solidFill>
                  <a:srgbClr val="009C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*/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UPDATE </a:t>
            </a:r>
            <a:r>
              <a:rPr lang="en-US" sz="18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table_name </a:t>
            </a:r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SET filds1=new-values1, fields2=new-values2</a:t>
            </a:r>
          </a:p>
          <a:p>
            <a:r>
              <a:rPr lang="en-US" sz="1800">
                <a:solidFill>
                  <a:srgbClr val="0000FF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[WHERE Clause]</a:t>
            </a:r>
            <a:endParaRPr lang="en-US" sz="180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367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2792</Words>
  <Application>Microsoft Macintosh PowerPoint</Application>
  <PresentationFormat>On-screen Show (16:9)</PresentationFormat>
  <Paragraphs>458</Paragraphs>
  <Slides>55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SimHei</vt:lpstr>
      <vt:lpstr>Andale Mono</vt:lpstr>
      <vt:lpstr>Arial</vt:lpstr>
      <vt:lpstr>Calibri</vt:lpstr>
      <vt:lpstr>Menlo</vt:lpstr>
      <vt:lpstr>Simple Dark</vt:lpstr>
      <vt:lpstr>1_Simple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HTML</vt:lpstr>
      <vt:lpstr>PowerPoint Presentation</vt:lpstr>
      <vt:lpstr>PowerPoint Presentation</vt:lpstr>
      <vt:lpstr>PowerPoint Presentation</vt:lpstr>
      <vt:lpstr>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CS50</dc:title>
  <cp:lastModifiedBy>Tong Hu</cp:lastModifiedBy>
  <cp:revision>11</cp:revision>
  <dcterms:modified xsi:type="dcterms:W3CDTF">2022-06-08T06:23:39Z</dcterms:modified>
</cp:coreProperties>
</file>